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9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6" r:id="rId16"/>
    <p:sldId id="270" r:id="rId17"/>
    <p:sldId id="271" r:id="rId18"/>
    <p:sldId id="272" r:id="rId19"/>
    <p:sldId id="273" r:id="rId20"/>
    <p:sldId id="297" r:id="rId21"/>
    <p:sldId id="274" r:id="rId22"/>
    <p:sldId id="275" r:id="rId23"/>
    <p:sldId id="276" r:id="rId24"/>
    <p:sldId id="277" r:id="rId25"/>
    <p:sldId id="278" r:id="rId26"/>
    <p:sldId id="279" r:id="rId27"/>
    <p:sldId id="298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9" r:id="rId36"/>
    <p:sldId id="300" r:id="rId37"/>
    <p:sldId id="287" r:id="rId38"/>
    <p:sldId id="288" r:id="rId39"/>
    <p:sldId id="289" r:id="rId40"/>
    <p:sldId id="290" r:id="rId41"/>
    <p:sldId id="291" r:id="rId42"/>
    <p:sldId id="301" r:id="rId43"/>
    <p:sldId id="292" r:id="rId44"/>
    <p:sldId id="293" r:id="rId45"/>
    <p:sldId id="294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BE71FF"/>
    <a:srgbClr val="9CCB0D"/>
    <a:srgbClr val="A6D70E"/>
    <a:srgbClr val="8DD705"/>
    <a:srgbClr val="86CB07"/>
    <a:srgbClr val="73BF08"/>
    <a:srgbClr val="6DB30A"/>
    <a:srgbClr val="B9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862" y="1083192"/>
            <a:ext cx="8238938" cy="868271"/>
          </a:xfrm>
        </p:spPr>
        <p:txBody>
          <a:bodyPr lIns="0" tIns="0" bIns="0" anchor="t" anchorCtr="0">
            <a:noAutofit/>
          </a:bodyPr>
          <a:lstStyle/>
          <a:p>
            <a:pPr algn="l"/>
            <a:r>
              <a:rPr lang="en-US" b="1" dirty="0" smtClean="0">
                <a:solidFill>
                  <a:srgbClr val="6600FF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  <a:latin typeface="Helvetica"/>
                <a:cs typeface="Helvetica"/>
              </a:rPr>
              <a:t>Surface Water</a:t>
            </a:r>
            <a:endParaRPr lang="en-US" b="1" dirty="0">
              <a:solidFill>
                <a:srgbClr val="6600FF"/>
              </a:solidFill>
              <a:uFill>
                <a:solidFill>
                  <a:schemeClr val="bg1">
                    <a:lumMod val="75000"/>
                  </a:schemeClr>
                </a:solidFill>
              </a:u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862" y="2300671"/>
            <a:ext cx="8238937" cy="3513666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US" sz="2800" b="1" dirty="0" smtClean="0">
                <a:latin typeface="Helvetica"/>
                <a:cs typeface="Helvetica"/>
              </a:rPr>
              <a:t>Section 1:  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Surface Water Movement</a:t>
            </a:r>
          </a:p>
          <a:p>
            <a:pPr algn="l"/>
            <a:r>
              <a:rPr lang="en-US" sz="2800" b="1" dirty="0" smtClean="0">
                <a:latin typeface="Helvetica"/>
                <a:cs typeface="Helvetica"/>
              </a:rPr>
              <a:t>Section 2:  </a:t>
            </a:r>
            <a:r>
              <a:rPr lang="en-US" sz="2800" dirty="0" smtClean="0">
                <a:solidFill>
                  <a:srgbClr val="000000"/>
                </a:solidFill>
                <a:latin typeface="Helvetica"/>
                <a:cs typeface="Helvetica"/>
              </a:rPr>
              <a:t>Stream Development</a:t>
            </a:r>
          </a:p>
          <a:p>
            <a:pPr algn="l"/>
            <a:r>
              <a:rPr lang="en-US" sz="2800" b="1" dirty="0">
                <a:latin typeface="Helvetica"/>
                <a:cs typeface="Helvetica"/>
              </a:rPr>
              <a:t>Section </a:t>
            </a:r>
            <a:r>
              <a:rPr lang="en-US" sz="2800" b="1" dirty="0" smtClean="0">
                <a:latin typeface="Helvetica"/>
                <a:cs typeface="Helvetica"/>
              </a:rPr>
              <a:t>3:  </a:t>
            </a:r>
            <a:r>
              <a:rPr lang="en-US" sz="2800" dirty="0" smtClean="0">
                <a:solidFill>
                  <a:srgbClr val="000000"/>
                </a:solidFill>
                <a:latin typeface="Helvetica"/>
                <a:cs typeface="Helvetica"/>
              </a:rPr>
              <a:t>Lakes and Freshwater Wetlands</a:t>
            </a:r>
            <a:endParaRPr lang="en-US" sz="28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l"/>
            <a:endParaRPr lang="en-US" sz="2800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592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Soils that contain grasses or other vegetation allow more water to enter the ground than do soils with no vegetation.</a:t>
            </a:r>
          </a:p>
          <a:p>
            <a:r>
              <a:rPr lang="en-US" dirty="0" smtClean="0"/>
              <a:t>The roots help maintain pore spaces.</a:t>
            </a:r>
          </a:p>
          <a:p>
            <a:r>
              <a:rPr lang="en-US" dirty="0" smtClean="0"/>
              <a:t>Soil with no vegetation becomes more compacts with the rain and then allows more runoff.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steepness of the ground affects water infiltration.</a:t>
            </a:r>
          </a:p>
          <a:p>
            <a:r>
              <a:rPr lang="en-US" dirty="0" smtClean="0"/>
              <a:t>Steep slopes have faster runoff and have a greater potential for erosion.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that does not enter the ground eventually collects in streams.</a:t>
            </a:r>
          </a:p>
          <a:p>
            <a:r>
              <a:rPr lang="en-US" dirty="0" smtClean="0"/>
              <a:t>As the rain falls it will collect on the surface to form puddles.</a:t>
            </a:r>
          </a:p>
          <a:p>
            <a:r>
              <a:rPr lang="en-US" dirty="0" smtClean="0"/>
              <a:t>The puddles will combine to form bigger puddles.</a:t>
            </a:r>
          </a:p>
          <a:p>
            <a:r>
              <a:rPr lang="en-US" dirty="0" smtClean="0"/>
              <a:t>The bigger puddles will eventually collect in stream channels forming streams.</a:t>
            </a:r>
          </a:p>
        </p:txBody>
      </p:sp>
    </p:spTree>
    <p:extLst>
      <p:ext uri="{BB962C8B-B14F-4D97-AF65-F5344CB8AC3E}">
        <p14:creationId xmlns:p14="http://schemas.microsoft.com/office/powerpoint/2010/main" val="344552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runoff increases the stream channel widens.</a:t>
            </a:r>
          </a:p>
          <a:p>
            <a:r>
              <a:rPr lang="en-US" dirty="0" smtClean="0"/>
              <a:t>Streams flow downhill and will collect in larger rivers, lakes, or oceans</a:t>
            </a:r>
          </a:p>
          <a:p>
            <a:r>
              <a:rPr lang="en-US" dirty="0" smtClean="0"/>
              <a:t>Rivers that flow into other streams are called tributaries.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land area whose water drains into a stream system is called the system’s watershed.</a:t>
            </a:r>
          </a:p>
          <a:p>
            <a:r>
              <a:rPr lang="en-US" dirty="0" smtClean="0"/>
              <a:t>A divide is an elevated land area that separates one watershed from another.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1" y="274637"/>
            <a:ext cx="8655485" cy="6508925"/>
          </a:xfrm>
        </p:spPr>
      </p:pic>
    </p:spTree>
    <p:extLst>
      <p:ext uri="{BB962C8B-B14F-4D97-AF65-F5344CB8AC3E}">
        <p14:creationId xmlns:p14="http://schemas.microsoft.com/office/powerpoint/2010/main" val="13087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material that a stream carries is known as stream load.  Stream load is carried in three ways.</a:t>
            </a:r>
          </a:p>
          <a:p>
            <a:r>
              <a:rPr lang="en-US" dirty="0" smtClean="0"/>
              <a:t>Materials </a:t>
            </a:r>
            <a:r>
              <a:rPr lang="en-US" dirty="0" smtClean="0"/>
              <a:t>in suspension – small particles are held up by the turbulence of the moving water. Faster moving can have more and larger particles in suspension.</a:t>
            </a:r>
          </a:p>
        </p:txBody>
      </p:sp>
    </p:spTree>
    <p:extLst>
      <p:ext uri="{BB962C8B-B14F-4D97-AF65-F5344CB8AC3E}">
        <p14:creationId xmlns:p14="http://schemas.microsoft.com/office/powerpoint/2010/main" val="20297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Bed load are sediments that are too large to be held up by the turbulence of the water.</a:t>
            </a:r>
          </a:p>
          <a:p>
            <a:r>
              <a:rPr lang="en-US" dirty="0" smtClean="0"/>
              <a:t>A stream’s bedload consists of sand, pebbles, and cobbles that the can roll or push along the bottom.</a:t>
            </a:r>
          </a:p>
          <a:p>
            <a:r>
              <a:rPr lang="en-US" dirty="0" smtClean="0"/>
              <a:t>The faster the stream moves the larger the particles it can move.</a:t>
            </a:r>
          </a:p>
          <a:p>
            <a:r>
              <a:rPr lang="en-US" dirty="0" smtClean="0"/>
              <a:t>As the particles move they rub against each other or the streambed.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Minerals that are dissolved in the stream’s water are called materials in solution.</a:t>
            </a:r>
          </a:p>
          <a:p>
            <a:r>
              <a:rPr lang="en-US" dirty="0" smtClean="0"/>
              <a:t>When water runs over rocks small amounts of minerals are dissolved and carried in the water.</a:t>
            </a:r>
          </a:p>
          <a:p>
            <a:r>
              <a:rPr lang="en-US" dirty="0" smtClean="0"/>
              <a:t>The amount of dissolved material is measured on parts per million (ppm)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stream’s ability to transport material – carrying capacity – depends on both the velocity and the amount of water.</a:t>
            </a:r>
          </a:p>
          <a:p>
            <a:r>
              <a:rPr lang="en-US" dirty="0" smtClean="0"/>
              <a:t>The discharge is the amount of water that flows past a given point over a period of time.</a:t>
            </a:r>
          </a:p>
          <a:p>
            <a:r>
              <a:rPr lang="en-US" dirty="0" smtClean="0"/>
              <a:t>The capacity depends on the channels slope, depth, and width.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283"/>
            <a:ext cx="8229600" cy="4173157"/>
          </a:xfrm>
        </p:spPr>
        <p:txBody>
          <a:bodyPr lIns="0" tIns="0">
            <a:norm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1: </a:t>
            </a:r>
            <a:r>
              <a:rPr lang="en-US" sz="2400" dirty="0">
                <a:latin typeface="Helvetica Light"/>
                <a:cs typeface="Helvetica Light"/>
              </a:rPr>
              <a:t>Running water is an agent of erosion, carrying sediments in streams and rivers and depositing them downstream.</a:t>
            </a:r>
          </a:p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2: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 Light"/>
                <a:cs typeface="Helvetica"/>
              </a:rPr>
              <a:t>Streams erode paths through sediment and rock, forming V-shaped stream valleys.</a:t>
            </a:r>
          </a:p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3:</a:t>
            </a:r>
            <a:r>
              <a:rPr lang="en-US" sz="2400" dirty="0">
                <a:latin typeface="Helvetica Light"/>
              </a:rPr>
              <a:t> As the amount of water changes and the amount of sediments increases, lakes can be transformed into wetlands and eventually into dry land.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238059"/>
            <a:ext cx="196291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18" y="112653"/>
            <a:ext cx="5498926" cy="6634460"/>
          </a:xfrm>
        </p:spPr>
      </p:pic>
    </p:spTree>
    <p:extLst>
      <p:ext uri="{BB962C8B-B14F-4D97-AF65-F5344CB8AC3E}">
        <p14:creationId xmlns:p14="http://schemas.microsoft.com/office/powerpoint/2010/main" val="154363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discharge of a stream is calculated as follows:</a:t>
            </a:r>
          </a:p>
          <a:p>
            <a:r>
              <a:rPr lang="en-US" sz="2000" dirty="0"/>
              <a:t>Discharge = average width X average depth X average velocity</a:t>
            </a:r>
          </a:p>
          <a:p>
            <a:r>
              <a:rPr lang="en-US" sz="2000" dirty="0"/>
              <a:t> (m³/s)		(m)		</a:t>
            </a:r>
            <a:r>
              <a:rPr lang="en-US" sz="2000" dirty="0" smtClean="0"/>
              <a:t>		(</a:t>
            </a:r>
            <a:r>
              <a:rPr lang="en-US" sz="2000" dirty="0"/>
              <a:t>m)		</a:t>
            </a:r>
            <a:r>
              <a:rPr lang="en-US" sz="2000" dirty="0" smtClean="0"/>
              <a:t>		(</a:t>
            </a:r>
            <a:r>
              <a:rPr lang="en-US" sz="2000" dirty="0"/>
              <a:t>m/s</a:t>
            </a:r>
            <a:r>
              <a:rPr lang="en-US" sz="2000" dirty="0" smtClean="0"/>
              <a:t>)</a:t>
            </a: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745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largest river in the U.S. – the Mississippi River – has a huge discharge of about </a:t>
            </a:r>
          </a:p>
          <a:p>
            <a:r>
              <a:rPr lang="en-US" dirty="0" smtClean="0"/>
              <a:t>17,000 m</a:t>
            </a:r>
            <a:r>
              <a:rPr lang="en-US" dirty="0" smtClean="0">
                <a:latin typeface="Calibri"/>
                <a:cs typeface="Calibri"/>
              </a:rPr>
              <a:t>³/s</a:t>
            </a:r>
          </a:p>
          <a:p>
            <a:r>
              <a:rPr lang="en-US" dirty="0" smtClean="0">
                <a:latin typeface="Calibri"/>
                <a:cs typeface="Calibri"/>
              </a:rPr>
              <a:t>The Amazon River, the largest in the world, has a discharge of about 170,000 </a:t>
            </a:r>
            <a:r>
              <a:rPr lang="en-US" dirty="0" smtClean="0"/>
              <a:t>m</a:t>
            </a:r>
            <a:r>
              <a:rPr lang="en-US" dirty="0" smtClean="0">
                <a:cs typeface="Calibri"/>
              </a:rPr>
              <a:t>³/s.</a:t>
            </a:r>
          </a:p>
          <a:p>
            <a:r>
              <a:rPr lang="en-US" dirty="0" smtClean="0">
                <a:cs typeface="Calibri"/>
              </a:rPr>
              <a:t>As a stream’s discharge increases, its carrying capacity also increases.</a:t>
            </a:r>
          </a:p>
          <a:p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8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velocity of a river is fastest in the center of the river over the deepest part.</a:t>
            </a:r>
          </a:p>
          <a:p>
            <a:r>
              <a:rPr lang="en-US" dirty="0" smtClean="0"/>
              <a:t>It will slow down as it gets deeper and closer to the edges because of friction.</a:t>
            </a:r>
          </a:p>
          <a:p>
            <a:r>
              <a:rPr lang="en-US" dirty="0" smtClean="0"/>
              <a:t>As a river turns the water will move fastest around the outer part of the turn.</a:t>
            </a:r>
          </a:p>
          <a:p>
            <a:r>
              <a:rPr lang="en-US" dirty="0" smtClean="0"/>
              <a:t>Flowing streams reshape the landscape.</a:t>
            </a:r>
          </a:p>
        </p:txBody>
      </p:sp>
    </p:spTree>
    <p:extLst>
      <p:ext uri="{BB962C8B-B14F-4D97-AF65-F5344CB8AC3E}">
        <p14:creationId xmlns:p14="http://schemas.microsoft.com/office/powerpoint/2010/main" val="15565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08" y="494530"/>
            <a:ext cx="8035447" cy="6113598"/>
          </a:xfrm>
        </p:spPr>
      </p:pic>
    </p:spTree>
    <p:extLst>
      <p:ext uri="{BB962C8B-B14F-4D97-AF65-F5344CB8AC3E}">
        <p14:creationId xmlns:p14="http://schemas.microsoft.com/office/powerpoint/2010/main" val="20417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more water enters a stream than the banks of the stream can hold.</a:t>
            </a:r>
          </a:p>
          <a:p>
            <a:r>
              <a:rPr lang="en-US" dirty="0" smtClean="0"/>
              <a:t>A flood occurs when water spills over the sides of a stream’s banks onto adjacent land.</a:t>
            </a:r>
          </a:p>
          <a:p>
            <a:r>
              <a:rPr lang="en-US" dirty="0" smtClean="0"/>
              <a:t>The broad area that extends out from a stream’s bank and is covered by excess water during times of flooding is known as the stream’s floodplain.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0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rapidly moving water carries large amount of sediments, when flooding occurs the water will drop fertile sediments on the floodplain.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1" y="513567"/>
            <a:ext cx="8971766" cy="5981178"/>
          </a:xfrm>
        </p:spPr>
      </p:pic>
    </p:spTree>
    <p:extLst>
      <p:ext uri="{BB962C8B-B14F-4D97-AF65-F5344CB8AC3E}">
        <p14:creationId xmlns:p14="http://schemas.microsoft.com/office/powerpoint/2010/main" val="23387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 – Stream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What physical features are characteristic of stream development?</a:t>
            </a:r>
          </a:p>
          <a:p>
            <a:pPr lvl="1"/>
            <a:r>
              <a:rPr lang="en-US" dirty="0" smtClean="0"/>
              <a:t>What is the relationship between meanders and stream flow?</a:t>
            </a:r>
          </a:p>
          <a:p>
            <a:pPr lvl="1"/>
            <a:r>
              <a:rPr lang="en-US" dirty="0" smtClean="0"/>
              <a:t>How is the process of rejuvenation in stream development explained?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1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Stream formation relies on an adequate water supply.</a:t>
            </a:r>
          </a:p>
          <a:p>
            <a:r>
              <a:rPr lang="en-US" dirty="0" smtClean="0"/>
              <a:t>As a stream develops, it changes width and size, and shapes the land over which it flows.</a:t>
            </a:r>
          </a:p>
          <a:p>
            <a:r>
              <a:rPr lang="en-US" dirty="0" smtClean="0"/>
              <a:t>Stream channels is a narrow pathway that the water carves into the sediment or rock.</a:t>
            </a:r>
          </a:p>
          <a:p>
            <a:r>
              <a:rPr lang="en-US" dirty="0" smtClean="0"/>
              <a:t>The channel widens and deepens as more water accumulates and cuts into the Earth’s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 – Surface Water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How can surface water move weathered materials?</a:t>
            </a:r>
          </a:p>
          <a:p>
            <a:pPr lvl="1"/>
            <a:r>
              <a:rPr lang="en-US" dirty="0" smtClean="0"/>
              <a:t>How does a stream carry its load?</a:t>
            </a:r>
          </a:p>
          <a:p>
            <a:pPr lvl="1"/>
            <a:r>
              <a:rPr lang="en-US" dirty="0" smtClean="0"/>
              <a:t>How does a floodplain develop?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movement of water is the force of gravity.</a:t>
            </a:r>
          </a:p>
          <a:p>
            <a:r>
              <a:rPr lang="en-US" dirty="0" smtClean="0"/>
              <a:t>When the gradient is steep, the water moves rapidly.</a:t>
            </a:r>
          </a:p>
          <a:p>
            <a:r>
              <a:rPr lang="en-US" dirty="0" smtClean="0"/>
              <a:t>Meanders are bends or curves in a stream caused by moving water.</a:t>
            </a:r>
          </a:p>
          <a:p>
            <a:r>
              <a:rPr lang="en-US" dirty="0" smtClean="0"/>
              <a:t>Water in straight paths move at maximum velocity.</a:t>
            </a:r>
          </a:p>
          <a:p>
            <a:r>
              <a:rPr lang="en-US" dirty="0" smtClean="0"/>
              <a:t>Water along the bottom and sides move more slowly because of friction.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moves the fastest around the outside of a meander.</a:t>
            </a:r>
          </a:p>
          <a:p>
            <a:r>
              <a:rPr lang="en-US" dirty="0" smtClean="0"/>
              <a:t>There is more erosion along the outside because of the fastest moving water.</a:t>
            </a:r>
          </a:p>
          <a:p>
            <a:r>
              <a:rPr lang="en-US" dirty="0" smtClean="0"/>
              <a:t>Along the inside edge since the water is moving the slowest the sediments are deposited.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time the meander gets larger and turns into an oxbow lake as the water supply is cut-off and the stream begins to flow straight again.</a:t>
            </a:r>
          </a:p>
          <a:p>
            <a:r>
              <a:rPr lang="en-US" dirty="0" smtClean="0"/>
              <a:t>The part of the river that leads into a larger body of water is called the mouth.</a:t>
            </a:r>
          </a:p>
        </p:txBody>
      </p:sp>
    </p:spTree>
    <p:extLst>
      <p:ext uri="{BB962C8B-B14F-4D97-AF65-F5344CB8AC3E}">
        <p14:creationId xmlns:p14="http://schemas.microsoft.com/office/powerpoint/2010/main" val="930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Deposition of Sediments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streams are able to carry sediments but when they lose their velocity the sediments begins to deposit.</a:t>
            </a:r>
          </a:p>
          <a:p>
            <a:r>
              <a:rPr lang="en-US" dirty="0" smtClean="0"/>
              <a:t>Alluvial fans are deposition features at the end of rivers in dry regions.</a:t>
            </a:r>
          </a:p>
          <a:p>
            <a:r>
              <a:rPr lang="en-US" dirty="0" smtClean="0"/>
              <a:t>The streams place the deposits in a fan-shaped deposit.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stream enters a large deposit of water they form a triangular deposit called a delta.</a:t>
            </a:r>
          </a:p>
          <a:p>
            <a:r>
              <a:rPr lang="en-US" dirty="0" smtClean="0"/>
              <a:t>Deltas usually consist of silt and clay particles.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Alluvial Fan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13" y="1121457"/>
            <a:ext cx="5298510" cy="5736543"/>
          </a:xfrm>
        </p:spPr>
      </p:pic>
    </p:spTree>
    <p:extLst>
      <p:ext uri="{BB962C8B-B14F-4D97-AF65-F5344CB8AC3E}">
        <p14:creationId xmlns:p14="http://schemas.microsoft.com/office/powerpoint/2010/main" val="27619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" y="1430164"/>
            <a:ext cx="8959065" cy="4869057"/>
          </a:xfrm>
        </p:spPr>
      </p:pic>
    </p:spTree>
    <p:extLst>
      <p:ext uri="{BB962C8B-B14F-4D97-AF65-F5344CB8AC3E}">
        <p14:creationId xmlns:p14="http://schemas.microsoft.com/office/powerpoint/2010/main" val="34108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 – Lakes and Freshwater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How do freshwater lakes and wetlands form?</a:t>
            </a:r>
          </a:p>
          <a:p>
            <a:pPr lvl="1"/>
            <a:r>
              <a:rPr lang="en-US" dirty="0" smtClean="0"/>
              <a:t>How is the process of eutrophication described?</a:t>
            </a:r>
          </a:p>
          <a:p>
            <a:pPr lvl="1"/>
            <a:r>
              <a:rPr lang="en-US" dirty="0" smtClean="0"/>
              <a:t>What are the effects of human activity on lake development?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Lakes are bodies of water surrounded by land.</a:t>
            </a:r>
          </a:p>
          <a:p>
            <a:r>
              <a:rPr lang="en-US" dirty="0" smtClean="0"/>
              <a:t>Oxbow lakes form from the cutoff  of meanders.</a:t>
            </a:r>
          </a:p>
          <a:p>
            <a:r>
              <a:rPr lang="en-US" dirty="0" smtClean="0"/>
              <a:t>Lakes can form when a river is cutoff by a landslide.</a:t>
            </a:r>
          </a:p>
          <a:p>
            <a:r>
              <a:rPr lang="en-US" dirty="0" smtClean="0"/>
              <a:t>Some lakes are formed by glaciers.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from precipitation, runoff, and underground sources can maintain a lake’s water supply.</a:t>
            </a:r>
          </a:p>
          <a:p>
            <a:r>
              <a:rPr lang="en-US" dirty="0" smtClean="0"/>
              <a:t>Some lakes may only contain water after heavy rains or after spring thaws.</a:t>
            </a:r>
          </a:p>
          <a:p>
            <a:r>
              <a:rPr lang="en-US" dirty="0" smtClean="0"/>
              <a:t>Lakes are only temporary.</a:t>
            </a:r>
          </a:p>
          <a:p>
            <a:r>
              <a:rPr lang="en-US" dirty="0" smtClean="0"/>
              <a:t>After hundreds of thousands of years the lakes fill in with sediments.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Earth’s water supply is recycled in a continuous process called the water cycle.</a:t>
            </a:r>
          </a:p>
          <a:p>
            <a:r>
              <a:rPr lang="en-US" dirty="0" smtClean="0"/>
              <a:t>Water evaporates from a body of water or the surface of Earth, condenses into cloud droplets, falls as precipitation back to Earth and the water cycle repeats.</a:t>
            </a:r>
          </a:p>
          <a:p>
            <a:r>
              <a:rPr lang="en-US" dirty="0" smtClean="0"/>
              <a:t>Often water involves time spent within a living organism or as part of a snowfield, glacier, lake, or ocean.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Eutrophication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by which the surrounding watershed enriches bodies of water with nutrients that stimulate excessive plant growth.</a:t>
            </a:r>
          </a:p>
          <a:p>
            <a:r>
              <a:rPr lang="en-US" dirty="0" smtClean="0"/>
              <a:t>Plants in the water add oxygen to the water.</a:t>
            </a:r>
          </a:p>
          <a:p>
            <a:r>
              <a:rPr lang="en-US" dirty="0" smtClean="0"/>
              <a:t>Animals that live in the water need oxygen.</a:t>
            </a:r>
          </a:p>
          <a:p>
            <a:r>
              <a:rPr lang="en-US" dirty="0" smtClean="0"/>
              <a:t>When too much nitrogen and phosphorus is added to the water algae thrives.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5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algae will bloom on top of the water and block the sunlight from reaching the bottom of the lake.</a:t>
            </a:r>
          </a:p>
          <a:p>
            <a:r>
              <a:rPr lang="en-US" dirty="0" smtClean="0"/>
              <a:t>These sunlight dependent plants die.</a:t>
            </a:r>
          </a:p>
          <a:p>
            <a:r>
              <a:rPr lang="en-US" dirty="0" smtClean="0"/>
              <a:t>When the plants die there is less oxygen in the water.</a:t>
            </a:r>
          </a:p>
          <a:p>
            <a:r>
              <a:rPr lang="en-US" dirty="0" smtClean="0"/>
              <a:t>More dead organisms depletes more oxygen.</a:t>
            </a:r>
          </a:p>
          <a:p>
            <a:r>
              <a:rPr lang="en-US" dirty="0" smtClean="0"/>
              <a:t>The algae can also release toxins into the water.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" y="1327759"/>
            <a:ext cx="9079417" cy="5107172"/>
          </a:xfrm>
        </p:spPr>
      </p:pic>
    </p:spTree>
    <p:extLst>
      <p:ext uri="{BB962C8B-B14F-4D97-AF65-F5344CB8AC3E}">
        <p14:creationId xmlns:p14="http://schemas.microsoft.com/office/powerpoint/2010/main" val="29414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wetland is any land area that is covered with water for a part of the year.</a:t>
            </a:r>
          </a:p>
          <a:p>
            <a:r>
              <a:rPr lang="en-US" dirty="0" smtClean="0"/>
              <a:t>Wetlands include bogs, marshes, and swamps.</a:t>
            </a:r>
          </a:p>
          <a:p>
            <a:r>
              <a:rPr lang="en-US" dirty="0" smtClean="0"/>
              <a:t>Bogs receive water from precipitation only.</a:t>
            </a:r>
          </a:p>
          <a:p>
            <a:r>
              <a:rPr lang="en-US" dirty="0" smtClean="0"/>
              <a:t>Marshes form along the mouths of streams with deltas.</a:t>
            </a:r>
          </a:p>
          <a:p>
            <a:r>
              <a:rPr lang="en-US" dirty="0" smtClean="0"/>
              <a:t>The marshes are rich in grasses that further slows the water and deposit more sediments.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Abundant wildlife is common in marsh areas.</a:t>
            </a:r>
          </a:p>
          <a:p>
            <a:r>
              <a:rPr lang="en-US" dirty="0" smtClean="0"/>
              <a:t>Swamps are low-lying areas located near streams.</a:t>
            </a:r>
          </a:p>
          <a:p>
            <a:r>
              <a:rPr lang="en-US" dirty="0" smtClean="0"/>
              <a:t>Swamps develop from marshes that have filled with shrubs and trees.</a:t>
            </a:r>
          </a:p>
          <a:p>
            <a:r>
              <a:rPr lang="en-US" dirty="0" smtClean="0"/>
              <a:t>Swamps that formed 300 million years ago (</a:t>
            </a:r>
            <a:r>
              <a:rPr lang="en-US" dirty="0" err="1" smtClean="0"/>
              <a:t>mya</a:t>
            </a:r>
            <a:r>
              <a:rPr lang="en-US" dirty="0" smtClean="0"/>
              <a:t>) developed into our current coal reserves.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9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Wetlands improve the water quality.</a:t>
            </a:r>
          </a:p>
          <a:p>
            <a:r>
              <a:rPr lang="en-US" dirty="0" smtClean="0"/>
              <a:t>They act as a filtering system.</a:t>
            </a:r>
          </a:p>
          <a:p>
            <a:r>
              <a:rPr lang="en-US" dirty="0" smtClean="0"/>
              <a:t>They act as a habitat for </a:t>
            </a:r>
            <a:r>
              <a:rPr lang="en-US" dirty="0" err="1" smtClean="0"/>
              <a:t>waterbirds</a:t>
            </a:r>
            <a:r>
              <a:rPr lang="en-US" dirty="0" smtClean="0"/>
              <a:t> and other life.</a:t>
            </a:r>
          </a:p>
          <a:p>
            <a:r>
              <a:rPr lang="en-US" dirty="0" smtClean="0"/>
              <a:t>Preservation of the wetlands has become a global concern.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" y="588724"/>
            <a:ext cx="8624371" cy="6236724"/>
          </a:xfrm>
        </p:spPr>
      </p:pic>
    </p:spTree>
    <p:extLst>
      <p:ext uri="{BB962C8B-B14F-4D97-AF65-F5344CB8AC3E}">
        <p14:creationId xmlns:p14="http://schemas.microsoft.com/office/powerpoint/2010/main" val="318408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flowing downslope along Earth’s surface is called runoff.</a:t>
            </a:r>
          </a:p>
          <a:p>
            <a:r>
              <a:rPr lang="en-US" dirty="0" smtClean="0"/>
              <a:t>The runoff may reach a body of water or form a puddle and evaporate.</a:t>
            </a:r>
          </a:p>
          <a:p>
            <a:r>
              <a:rPr lang="en-US" dirty="0" smtClean="0"/>
              <a:t>Water that infiltrates into Earth’s surface becomes groundwater.</a:t>
            </a:r>
          </a:p>
          <a:p>
            <a:r>
              <a:rPr lang="en-US" dirty="0" smtClean="0"/>
              <a:t>For water to enter the ground a certain number of conditions must exist.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must be large enough pores in the ground for the water to enter.</a:t>
            </a:r>
          </a:p>
          <a:p>
            <a:r>
              <a:rPr lang="en-US" dirty="0" smtClean="0"/>
              <a:t>If the pores are filled the water will stand on the ground in puddles.</a:t>
            </a:r>
          </a:p>
          <a:p>
            <a:r>
              <a:rPr lang="en-US" dirty="0" smtClean="0"/>
              <a:t>Soil composition is the physical and chemical composition of the soil.</a:t>
            </a:r>
          </a:p>
          <a:p>
            <a:r>
              <a:rPr lang="en-US" dirty="0" smtClean="0"/>
              <a:t>Soil that consists of decayed organic matter – humus – creates pores in the soil.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size of the particles – sand, silt, or clay – has different size pores.</a:t>
            </a:r>
          </a:p>
          <a:p>
            <a:r>
              <a:rPr lang="en-US" dirty="0" smtClean="0"/>
              <a:t>Sand has a lot of spaces and allows a lot of water to pass through quickly.</a:t>
            </a:r>
          </a:p>
          <a:p>
            <a:r>
              <a:rPr lang="en-US" dirty="0" smtClean="0"/>
              <a:t>Clay has very small spaces and water has a hard time getting in.</a:t>
            </a:r>
          </a:p>
          <a:p>
            <a:r>
              <a:rPr lang="en-US" dirty="0" smtClean="0"/>
              <a:t>Humus has “just the right amount” or pores and allows the water in and holds it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of precipitation affects the amount of water that runs off.</a:t>
            </a:r>
          </a:p>
          <a:p>
            <a:r>
              <a:rPr lang="en-US" dirty="0" smtClean="0"/>
              <a:t>Light, gentle precipitation can infiltrate the ground.</a:t>
            </a:r>
          </a:p>
          <a:p>
            <a:r>
              <a:rPr lang="en-US" dirty="0" smtClean="0"/>
              <a:t>Heavy rain quickly fills the pores and then becomes runoff.</a:t>
            </a:r>
          </a:p>
          <a:p>
            <a:r>
              <a:rPr lang="en-US" dirty="0" smtClean="0"/>
              <a:t>A gentle, long-lasting rainfall is more beneficial to plants and causes less erosion.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1707</Words>
  <Application>Microsoft Office PowerPoint</Application>
  <PresentationFormat>On-screen Show (4:3)</PresentationFormat>
  <Paragraphs>141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Surface Water</vt:lpstr>
      <vt:lpstr>PowerPoint Presentation</vt:lpstr>
      <vt:lpstr>Section 1 – Surface Water Movement</vt:lpstr>
      <vt:lpstr>The Water Cycle</vt:lpstr>
      <vt:lpstr>PowerPoint Presentation</vt:lpstr>
      <vt:lpstr>Runoff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Stream Load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Floods</vt:lpstr>
      <vt:lpstr>PowerPoint Presentation</vt:lpstr>
      <vt:lpstr>PowerPoint Presentation</vt:lpstr>
      <vt:lpstr>Section 2 – Stream Development</vt:lpstr>
      <vt:lpstr>Supply of Water</vt:lpstr>
      <vt:lpstr>PowerPoint Presentation</vt:lpstr>
      <vt:lpstr>PowerPoint Presentation</vt:lpstr>
      <vt:lpstr>PowerPoint Presentation</vt:lpstr>
      <vt:lpstr>Deposition of Sediments</vt:lpstr>
      <vt:lpstr>PowerPoint Presentation</vt:lpstr>
      <vt:lpstr>Alluvial Fan</vt:lpstr>
      <vt:lpstr>Delta</vt:lpstr>
      <vt:lpstr>Section 3 – Lakes and Freshwater Wetlands</vt:lpstr>
      <vt:lpstr>Lakes</vt:lpstr>
      <vt:lpstr>PowerPoint Presentation</vt:lpstr>
      <vt:lpstr>Eutrophication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Willie</cp:lastModifiedBy>
  <cp:revision>159</cp:revision>
  <cp:lastPrinted>2013-07-12T13:26:11Z</cp:lastPrinted>
  <dcterms:created xsi:type="dcterms:W3CDTF">2013-07-09T14:24:31Z</dcterms:created>
  <dcterms:modified xsi:type="dcterms:W3CDTF">2017-06-07T02:40:34Z</dcterms:modified>
</cp:coreProperties>
</file>