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97" r:id="rId7"/>
    <p:sldId id="262" r:id="rId8"/>
    <p:sldId id="263" r:id="rId9"/>
    <p:sldId id="298" r:id="rId10"/>
    <p:sldId id="264" r:id="rId11"/>
    <p:sldId id="265" r:id="rId12"/>
    <p:sldId id="266" r:id="rId13"/>
    <p:sldId id="267" r:id="rId14"/>
    <p:sldId id="268" r:id="rId15"/>
    <p:sldId id="299" r:id="rId16"/>
    <p:sldId id="269" r:id="rId17"/>
    <p:sldId id="270" r:id="rId18"/>
    <p:sldId id="271" r:id="rId19"/>
    <p:sldId id="272" r:id="rId20"/>
    <p:sldId id="275" r:id="rId21"/>
    <p:sldId id="274" r:id="rId22"/>
    <p:sldId id="273" r:id="rId23"/>
    <p:sldId id="276" r:id="rId24"/>
    <p:sldId id="277" r:id="rId25"/>
    <p:sldId id="278" r:id="rId26"/>
    <p:sldId id="300" r:id="rId27"/>
    <p:sldId id="279" r:id="rId28"/>
    <p:sldId id="301" r:id="rId29"/>
    <p:sldId id="280" r:id="rId30"/>
    <p:sldId id="305" r:id="rId31"/>
    <p:sldId id="281" r:id="rId32"/>
    <p:sldId id="282" r:id="rId33"/>
    <p:sldId id="302" r:id="rId34"/>
    <p:sldId id="283" r:id="rId35"/>
    <p:sldId id="303" r:id="rId36"/>
    <p:sldId id="284" r:id="rId37"/>
    <p:sldId id="285" r:id="rId38"/>
    <p:sldId id="304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E71FF"/>
    <a:srgbClr val="9CCB0D"/>
    <a:srgbClr val="A6D70E"/>
    <a:srgbClr val="8DD705"/>
    <a:srgbClr val="86CB07"/>
    <a:srgbClr val="73BF08"/>
    <a:srgbClr val="6DB30A"/>
    <a:srgbClr val="B9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1" autoAdjust="0"/>
  </p:normalViewPr>
  <p:slideViewPr>
    <p:cSldViewPr snapToGrid="0" snapToObjects="1"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W32CTM2N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62" y="1083192"/>
            <a:ext cx="8238938" cy="868271"/>
          </a:xfrm>
        </p:spPr>
        <p:txBody>
          <a:bodyPr lIns="0" tIns="0" bIns="0" anchor="t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6600FF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Helvetica"/>
                <a:cs typeface="Helvetica"/>
              </a:rPr>
              <a:t>Weathering, Erosion, and Soil</a:t>
            </a:r>
            <a:endParaRPr lang="en-US" b="1" dirty="0">
              <a:solidFill>
                <a:srgbClr val="6600FF"/>
              </a:solidFill>
              <a:uFill>
                <a:solidFill>
                  <a:schemeClr val="bg1">
                    <a:lumMod val="75000"/>
                  </a:schemeClr>
                </a:solidFill>
              </a:u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862" y="2300671"/>
            <a:ext cx="8238937" cy="3513666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1: 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Weathering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2: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Erosion and Deposition</a:t>
            </a:r>
          </a:p>
          <a:p>
            <a:pPr algn="l"/>
            <a:r>
              <a:rPr lang="en-US" sz="2800" b="1" dirty="0">
                <a:latin typeface="Helvetica"/>
                <a:cs typeface="Helvetica"/>
              </a:rPr>
              <a:t>Section </a:t>
            </a:r>
            <a:r>
              <a:rPr lang="en-US" sz="2800" b="1" dirty="0" smtClean="0">
                <a:latin typeface="Helvetica"/>
                <a:cs typeface="Helvetica"/>
              </a:rPr>
              <a:t>3: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Soil</a:t>
            </a:r>
            <a:endParaRPr lang="en-US" sz="28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/>
            <a:endParaRPr lang="en-US" sz="28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9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Chemical weathering is the process by which rocks and minerals undergo changes in their composition.</a:t>
            </a:r>
          </a:p>
          <a:p>
            <a:r>
              <a:rPr lang="en-US" dirty="0" smtClean="0"/>
              <a:t>Agents of chemical weathering include water, oxygen, carbon dioxide, and acid precipitation.</a:t>
            </a:r>
          </a:p>
          <a:p>
            <a:r>
              <a:rPr lang="en-US" dirty="0" smtClean="0"/>
              <a:t>This causes the rock to dissolve and new minerals to form.</a:t>
            </a:r>
          </a:p>
          <a:p>
            <a:r>
              <a:rPr lang="en-US" dirty="0" smtClean="0"/>
              <a:t>The new minerals have properties different from the original rock.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Limestone and marble are made up of calcite and greatly affected by chemical weathering.</a:t>
            </a:r>
          </a:p>
          <a:p>
            <a:r>
              <a:rPr lang="en-US" dirty="0" smtClean="0"/>
              <a:t>Temperature is a significant factor in chemical weathering.</a:t>
            </a:r>
          </a:p>
          <a:p>
            <a:r>
              <a:rPr lang="en-US" dirty="0" smtClean="0"/>
              <a:t>Chemical reactions increase as the temperature increases.</a:t>
            </a:r>
          </a:p>
          <a:p>
            <a:r>
              <a:rPr lang="en-US" dirty="0" smtClean="0"/>
              <a:t>The rate of chemical weathering reactions double with each 10</a:t>
            </a:r>
            <a:r>
              <a:rPr lang="en-US" dirty="0" smtClean="0">
                <a:latin typeface="Calibri"/>
                <a:cs typeface="Calibri"/>
              </a:rPr>
              <a:t>˚</a:t>
            </a:r>
            <a:r>
              <a:rPr lang="en-US" dirty="0" smtClean="0"/>
              <a:t>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important in chemical weathering.</a:t>
            </a:r>
          </a:p>
          <a:p>
            <a:r>
              <a:rPr lang="en-US" dirty="0" smtClean="0"/>
              <a:t>Water can react with minerals in rocks.</a:t>
            </a:r>
          </a:p>
          <a:p>
            <a:r>
              <a:rPr lang="en-US" dirty="0" smtClean="0"/>
              <a:t>The chemical reaction of oxygen is called oxidation.</a:t>
            </a:r>
          </a:p>
          <a:p>
            <a:r>
              <a:rPr lang="en-US" dirty="0" smtClean="0"/>
              <a:t>21% of Earth’s atmosphere is oxygen.</a:t>
            </a:r>
          </a:p>
          <a:p>
            <a:r>
              <a:rPr lang="en-US" dirty="0" smtClean="0"/>
              <a:t>Oxygen combines with iron in rocks to form rust.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 is a gas that occurs naturally in the atmosphere.</a:t>
            </a:r>
          </a:p>
          <a:p>
            <a:r>
              <a:rPr lang="en-US" dirty="0" smtClean="0"/>
              <a:t>When CO</a:t>
            </a:r>
            <a:r>
              <a:rPr lang="en-US" dirty="0" smtClean="0">
                <a:latin typeface="Calibri"/>
                <a:cs typeface="Calibri"/>
              </a:rPr>
              <a:t>₂ combines with water it forms carbonic acid.</a:t>
            </a:r>
          </a:p>
          <a:p>
            <a:r>
              <a:rPr lang="en-US" dirty="0" smtClean="0">
                <a:latin typeface="Calibri"/>
                <a:cs typeface="Calibri"/>
              </a:rPr>
              <a:t>This is a form of mild acid rain.</a:t>
            </a:r>
          </a:p>
          <a:p>
            <a:r>
              <a:rPr lang="en-US" dirty="0" smtClean="0">
                <a:latin typeface="Calibri"/>
                <a:cs typeface="Calibri"/>
              </a:rPr>
              <a:t>The acid rain combines with CO₂ in the soil which causes limestone to dissolve and forms caverns.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Sulfur dioxide, carbon dioxides, and nitrogen oxides caused by burning fossil fuels combine with O</a:t>
            </a:r>
            <a:r>
              <a:rPr lang="en-US" dirty="0">
                <a:latin typeface="Calibri"/>
                <a:cs typeface="Calibri"/>
              </a:rPr>
              <a:t>₂</a:t>
            </a:r>
            <a:r>
              <a:rPr lang="en-US" dirty="0" smtClean="0"/>
              <a:t> and H</a:t>
            </a:r>
            <a:r>
              <a:rPr lang="en-US" dirty="0" smtClean="0">
                <a:latin typeface="Calibri"/>
                <a:cs typeface="Calibri"/>
              </a:rPr>
              <a:t>₂</a:t>
            </a:r>
            <a:r>
              <a:rPr lang="en-US" dirty="0" smtClean="0"/>
              <a:t>O causing strong acid rain.</a:t>
            </a:r>
          </a:p>
          <a:p>
            <a:r>
              <a:rPr lang="en-US" dirty="0" smtClean="0"/>
              <a:t>These strong acids can be harmful to plants and animals.</a:t>
            </a:r>
          </a:p>
          <a:p>
            <a:r>
              <a:rPr lang="en-US" dirty="0" smtClean="0"/>
              <a:t>Acid precipitation is a serious issue in NY, West Virginia, and Pennsylvania.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689920"/>
            <a:ext cx="8893480" cy="5928987"/>
          </a:xfrm>
        </p:spPr>
      </p:pic>
    </p:spTree>
    <p:extLst>
      <p:ext uri="{BB962C8B-B14F-4D97-AF65-F5344CB8AC3E}">
        <p14:creationId xmlns:p14="http://schemas.microsoft.com/office/powerpoint/2010/main" val="11824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natural weathering occurs slowly.</a:t>
            </a:r>
          </a:p>
          <a:p>
            <a:r>
              <a:rPr lang="en-US" dirty="0" smtClean="0"/>
              <a:t>It can take 2000 years to weather 1 cm of limestone and most rocks even slower.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05" y="3447462"/>
            <a:ext cx="1524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is the major influence on the rate of weathering.</a:t>
            </a:r>
          </a:p>
          <a:p>
            <a:r>
              <a:rPr lang="en-US" dirty="0" smtClean="0"/>
              <a:t>Precipitation, temperature, and evaporation are factors of climate.</a:t>
            </a:r>
          </a:p>
          <a:p>
            <a:r>
              <a:rPr lang="en-US" dirty="0" smtClean="0"/>
              <a:t>Chemical weathering is rapid in climates with warm temperatures, abundant rainfall, and lush vegetation.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from the abundant rainfall combines with the carbon dioxide in the soil and produce high levels of carbonic acid.</a:t>
            </a:r>
          </a:p>
          <a:p>
            <a:r>
              <a:rPr lang="en-US" dirty="0" smtClean="0"/>
              <a:t>Physical weathering breaks down rocks more quickly in cold climates.</a:t>
            </a:r>
          </a:p>
          <a:p>
            <a:r>
              <a:rPr lang="en-US" dirty="0" smtClean="0"/>
              <a:t>The repeated freeze and thaw cycle causes rocks to break apart.</a:t>
            </a:r>
          </a:p>
          <a:p>
            <a:r>
              <a:rPr lang="en-US" dirty="0" smtClean="0"/>
              <a:t>Little or no chemical weathering happens in the cold.</a:t>
            </a:r>
          </a:p>
        </p:txBody>
      </p:sp>
    </p:spTree>
    <p:extLst>
      <p:ext uri="{BB962C8B-B14F-4D97-AF65-F5344CB8AC3E}">
        <p14:creationId xmlns:p14="http://schemas.microsoft.com/office/powerpoint/2010/main" val="22909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 rates of weathering can be compared in Asheville, North Carolina and Phoenix, Arizona.</a:t>
            </a:r>
          </a:p>
          <a:p>
            <a:r>
              <a:rPr lang="en-US" dirty="0" smtClean="0"/>
              <a:t>In Asheville the temperatures can drop below freezing.  There is high monthly rainfall and humidity.</a:t>
            </a:r>
          </a:p>
          <a:p>
            <a:r>
              <a:rPr lang="en-US" dirty="0" smtClean="0"/>
              <a:t>Phoenix has dry, warm conditions and low humidity.  It does not drop below freezing.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283"/>
            <a:ext cx="8229600" cy="4173157"/>
          </a:xfrm>
        </p:spPr>
        <p:txBody>
          <a:bodyPr lIns="0" tIns="0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</a:t>
            </a:r>
            <a:r>
              <a:rPr lang="en-US" sz="2400" dirty="0">
                <a:latin typeface="Helvetica Light"/>
                <a:cs typeface="Helvetica Light"/>
              </a:rPr>
              <a:t>Weathering breaks down materials on or near Earth’s surface.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 Light"/>
                <a:cs typeface="Helvetica"/>
              </a:rPr>
              <a:t>Erosion transports weathered materials across Earth’s surface until they are deposited.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3:</a:t>
            </a:r>
            <a:r>
              <a:rPr lang="en-US" sz="2400" dirty="0">
                <a:latin typeface="Helvetica Light"/>
              </a:rPr>
              <a:t> Soil forms slowly as a result of mechanical and chemical processes.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238059"/>
            <a:ext cx="196291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701458"/>
            <a:ext cx="4788552" cy="3068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12" y="3319397"/>
            <a:ext cx="4118242" cy="34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obelisks were carved in ancient Egypt more than a thousand years ago.</a:t>
            </a:r>
          </a:p>
          <a:p>
            <a:r>
              <a:rPr lang="en-US" dirty="0" smtClean="0"/>
              <a:t>They both stood in Egypt until 1811 when the  one on the left was brought to NYC where it has been since.</a:t>
            </a:r>
          </a:p>
          <a:p>
            <a:r>
              <a:rPr lang="en-US" dirty="0" smtClean="0"/>
              <a:t>If you notice Cleopatra’s Needle is weathered more and it is only over 100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014"/>
            <a:ext cx="4196219" cy="62943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55" y="823586"/>
            <a:ext cx="3928692" cy="60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weathering depends on the surface area that is exposed.</a:t>
            </a:r>
          </a:p>
          <a:p>
            <a:r>
              <a:rPr lang="en-US" dirty="0" smtClean="0"/>
              <a:t>The more surface area the more the rate of weathering.</a:t>
            </a:r>
          </a:p>
          <a:p>
            <a:r>
              <a:rPr lang="en-US" dirty="0" smtClean="0"/>
              <a:t>Steep slopes tend to promote erosion and more rocks become exposed.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– Erosion and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What is the relationship of gravity to all agents of erosion?</a:t>
            </a:r>
          </a:p>
          <a:p>
            <a:pPr lvl="1"/>
            <a:r>
              <a:rPr lang="en-US" dirty="0" smtClean="0"/>
              <a:t>What features are characteristic of the different types of erosion?</a:t>
            </a:r>
          </a:p>
          <a:p>
            <a:pPr lvl="1"/>
            <a:r>
              <a:rPr lang="en-US" dirty="0" smtClean="0"/>
              <a:t>How do living and nonliving things impact the processes of weathering?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Erosion by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removing weathered rock from a location is called erosion.</a:t>
            </a:r>
          </a:p>
          <a:p>
            <a:r>
              <a:rPr lang="en-US" dirty="0" smtClean="0"/>
              <a:t>Erosion can be by running water, glaciers, wind, ocean currents, and waves.</a:t>
            </a:r>
          </a:p>
          <a:p>
            <a:r>
              <a:rPr lang="en-US" dirty="0" smtClean="0"/>
              <a:t>After the material is moved it is dropped at another location by deposition.</a:t>
            </a:r>
          </a:p>
          <a:p>
            <a:r>
              <a:rPr lang="en-US" dirty="0" smtClean="0"/>
              <a:t>Gravity is a factor because it tends to pull material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5" y="460331"/>
            <a:ext cx="8482832" cy="6362125"/>
          </a:xfrm>
        </p:spPr>
      </p:pic>
    </p:spTree>
    <p:extLst>
      <p:ext uri="{BB962C8B-B14F-4D97-AF65-F5344CB8AC3E}">
        <p14:creationId xmlns:p14="http://schemas.microsoft.com/office/powerpoint/2010/main" val="1277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by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water is perhaps the most powerful agent of erosion.</a:t>
            </a:r>
          </a:p>
          <a:p>
            <a:r>
              <a:rPr lang="en-US" dirty="0" smtClean="0"/>
              <a:t>Stream erosion can reshape entire landscapes.</a:t>
            </a:r>
          </a:p>
          <a:p>
            <a:r>
              <a:rPr lang="en-US" dirty="0" smtClean="0"/>
              <a:t>Stream erosion is greatest when a large amount of water is moving rapidly.</a:t>
            </a:r>
          </a:p>
          <a:p>
            <a:r>
              <a:rPr lang="en-US" dirty="0" smtClean="0"/>
              <a:t>Water that flows rapidly can carry large amounts of sediments.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726510"/>
            <a:ext cx="8592854" cy="5714527"/>
          </a:xfrm>
        </p:spPr>
      </p:pic>
    </p:spTree>
    <p:extLst>
      <p:ext uri="{BB962C8B-B14F-4D97-AF65-F5344CB8AC3E}">
        <p14:creationId xmlns:p14="http://schemas.microsoft.com/office/powerpoint/2010/main" val="13428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Mississippi is a slow moving river but it carries 400,000 tons of sediments thousand of kilometers.</a:t>
            </a:r>
          </a:p>
          <a:p>
            <a:r>
              <a:rPr lang="en-US" dirty="0" smtClean="0"/>
              <a:t>Erosion by water can have destructive results.</a:t>
            </a:r>
          </a:p>
          <a:p>
            <a:r>
              <a:rPr lang="en-US" dirty="0" smtClean="0"/>
              <a:t>Hurricane Irene 8/28/2011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www.youtube.com/watch?v=cW32CTM2NsA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1 -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do mechanical and chemical weathering differ?</a:t>
            </a:r>
          </a:p>
          <a:p>
            <a:pPr lvl="1"/>
            <a:r>
              <a:rPr lang="en-US" dirty="0" smtClean="0"/>
              <a:t>What are the different factors that affect mechanical and chemical weathering?</a:t>
            </a:r>
          </a:p>
          <a:p>
            <a:pPr lvl="1"/>
            <a:r>
              <a:rPr lang="en-US" dirty="0" smtClean="0"/>
              <a:t>What variables affect the rate of weathering?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8" y="274638"/>
            <a:ext cx="8558858" cy="6425851"/>
          </a:xfrm>
        </p:spPr>
      </p:pic>
    </p:spTree>
    <p:extLst>
      <p:ext uri="{BB962C8B-B14F-4D97-AF65-F5344CB8AC3E}">
        <p14:creationId xmlns:p14="http://schemas.microsoft.com/office/powerpoint/2010/main" val="30462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Rill erosion develops when running water cuts small channels into the side of a slope.</a:t>
            </a:r>
          </a:p>
          <a:p>
            <a:r>
              <a:rPr lang="en-US" dirty="0" smtClean="0"/>
              <a:t>Gully erosion can transport more water and more soil.</a:t>
            </a:r>
          </a:p>
          <a:p>
            <a:r>
              <a:rPr lang="en-US" dirty="0" smtClean="0"/>
              <a:t>The gullies can be 3 meters deep.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Rivers can carry billions of tons of sediments each year.</a:t>
            </a:r>
          </a:p>
          <a:p>
            <a:r>
              <a:rPr lang="en-US" dirty="0" smtClean="0"/>
              <a:t>When the river empties into a large body of water the sediments are dropped.</a:t>
            </a:r>
          </a:p>
          <a:p>
            <a:r>
              <a:rPr lang="en-US" dirty="0" smtClean="0"/>
              <a:t>This causes sediments to build up forming deltas.</a:t>
            </a:r>
          </a:p>
          <a:p>
            <a:r>
              <a:rPr lang="en-US" dirty="0" smtClean="0"/>
              <a:t>The deltas are fan-shaped and contains fertile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" y="400833"/>
            <a:ext cx="9121691" cy="6249365"/>
          </a:xfrm>
        </p:spPr>
      </p:pic>
    </p:spTree>
    <p:extLst>
      <p:ext uri="{BB962C8B-B14F-4D97-AF65-F5344CB8AC3E}">
        <p14:creationId xmlns:p14="http://schemas.microsoft.com/office/powerpoint/2010/main" val="38966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action and tides carves out hills and beaches along the continents edges.</a:t>
            </a:r>
          </a:p>
          <a:p>
            <a:r>
              <a:rPr lang="en-US" dirty="0" smtClean="0"/>
              <a:t>The sand will eventually be piled up into deposits called barrier islands.</a:t>
            </a:r>
          </a:p>
          <a:p>
            <a:r>
              <a:rPr lang="en-US" dirty="0" smtClean="0"/>
              <a:t>Long Island has barrier islands along the south shore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0" y="1102290"/>
            <a:ext cx="8665815" cy="4332908"/>
          </a:xfrm>
        </p:spPr>
      </p:pic>
    </p:spTree>
    <p:extLst>
      <p:ext uri="{BB962C8B-B14F-4D97-AF65-F5344CB8AC3E}">
        <p14:creationId xmlns:p14="http://schemas.microsoft.com/office/powerpoint/2010/main" val="27303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Glaciers scrape and gouge out large sections of Earth’s landscape.</a:t>
            </a:r>
          </a:p>
          <a:p>
            <a:r>
              <a:rPr lang="en-US" dirty="0" smtClean="0"/>
              <a:t>The glaciers carry huge rocks and piles of debris of ice under the ice.</a:t>
            </a:r>
          </a:p>
          <a:p>
            <a:r>
              <a:rPr lang="en-US" dirty="0" smtClean="0"/>
              <a:t>The rocks grind together and will eventually form flour-sized particles.</a:t>
            </a:r>
          </a:p>
          <a:p>
            <a:r>
              <a:rPr lang="en-US" dirty="0" smtClean="0"/>
              <a:t>Glaciers will form U-shaped valleys while rivers form V-shaped valleys.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recent ice-age ended about 12,000 years ago.</a:t>
            </a:r>
          </a:p>
          <a:p>
            <a:r>
              <a:rPr lang="en-US" dirty="0" smtClean="0"/>
              <a:t>This ice age formed the Great Lakes, the Finger Lakes, Cape Cod, and Long Island.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5" y="125261"/>
            <a:ext cx="8841912" cy="6631434"/>
          </a:xfrm>
        </p:spPr>
      </p:pic>
    </p:spTree>
    <p:extLst>
      <p:ext uri="{BB962C8B-B14F-4D97-AF65-F5344CB8AC3E}">
        <p14:creationId xmlns:p14="http://schemas.microsoft.com/office/powerpoint/2010/main" val="23375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 can be a major erosional agent in arid and coastal regions.</a:t>
            </a:r>
          </a:p>
          <a:p>
            <a:r>
              <a:rPr lang="en-US" dirty="0" smtClean="0"/>
              <a:t>Wind can pick up and move fine, dry particles.</a:t>
            </a:r>
          </a:p>
          <a:p>
            <a:r>
              <a:rPr lang="en-US" dirty="0" smtClean="0"/>
              <a:t>The abrasive action of these particles can damage and change natural and man-made structures.</a:t>
            </a:r>
          </a:p>
          <a:p>
            <a:r>
              <a:rPr lang="en-US" dirty="0" smtClean="0"/>
              <a:t>Wind erosion can be reduced by wind barriers such as trees planted perpendicular to the wind.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Weathering is the process in which materials on or near Earth’s surface break down and change.</a:t>
            </a:r>
          </a:p>
          <a:p>
            <a:r>
              <a:rPr lang="en-US" dirty="0" smtClean="0"/>
              <a:t>Mechanical weathering is a type of weathering in which rocks and minerals break down into smaller pieces.</a:t>
            </a:r>
          </a:p>
          <a:p>
            <a:r>
              <a:rPr lang="en-US" dirty="0" smtClean="0"/>
              <a:t>This process is also called physical weathering.</a:t>
            </a:r>
          </a:p>
          <a:p>
            <a:r>
              <a:rPr lang="en-US" dirty="0" smtClean="0"/>
              <a:t>Temperature and pressure affect weathering.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by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Rocks and sediments are moved by plant roots.</a:t>
            </a:r>
          </a:p>
          <a:p>
            <a:r>
              <a:rPr lang="en-US" dirty="0" smtClean="0"/>
              <a:t>Animals burrow into the soil.</a:t>
            </a:r>
          </a:p>
          <a:p>
            <a:r>
              <a:rPr lang="en-US" dirty="0" smtClean="0"/>
              <a:t>Humans excavate large areas of land to build houses, roads, malls,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3 -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does soil form?</a:t>
            </a:r>
          </a:p>
          <a:p>
            <a:pPr lvl="1"/>
            <a:r>
              <a:rPr lang="en-US" dirty="0" smtClean="0"/>
              <a:t>What are the different soil horizons in a soil profile?</a:t>
            </a:r>
          </a:p>
          <a:p>
            <a:pPr lvl="1"/>
            <a:r>
              <a:rPr lang="en-US" dirty="0" smtClean="0"/>
              <a:t>What factors affect soil 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is the loose covering of weathered rock particles and decaying organic matter, called humus, overlaying Earth’s bedrock, and allows plants to grow.</a:t>
            </a:r>
          </a:p>
          <a:p>
            <a:r>
              <a:rPr lang="en-US" dirty="0" smtClean="0"/>
              <a:t>Soil is the product of thousands of years of chemical and mechanical weathering and biological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soil-development process begins with weathering breaking bedrock into smaller pieces.</a:t>
            </a:r>
          </a:p>
          <a:p>
            <a:r>
              <a:rPr lang="en-US" dirty="0" smtClean="0"/>
              <a:t>Worms and other organisms breaks down organic matter and adds nutrients to the soil.</a:t>
            </a:r>
          </a:p>
          <a:p>
            <a:r>
              <a:rPr lang="en-US" dirty="0" smtClean="0"/>
              <a:t>The soil also has passages for air and water.</a:t>
            </a:r>
          </a:p>
          <a:p>
            <a:r>
              <a:rPr lang="en-US" dirty="0" smtClean="0"/>
              <a:t>The amount of decayed organic matter varies by the location of the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smallest particles and the organic material rests at the top.</a:t>
            </a:r>
          </a:p>
          <a:p>
            <a:r>
              <a:rPr lang="en-US" dirty="0" smtClean="0"/>
              <a:t>Soil profile is a vertical sequence of soil layers.</a:t>
            </a:r>
          </a:p>
          <a:p>
            <a:r>
              <a:rPr lang="en-US" dirty="0" smtClean="0"/>
              <a:t>There are four major soil horizons – O, A, B, and C.</a:t>
            </a:r>
          </a:p>
          <a:p>
            <a:r>
              <a:rPr lang="en-US" dirty="0" smtClean="0"/>
              <a:t>O-horizon is the top layer of organic material.</a:t>
            </a:r>
          </a:p>
          <a:p>
            <a:r>
              <a:rPr lang="en-US" dirty="0" smtClean="0"/>
              <a:t>A-horizon is below O and is a layer of weathered rock and dark brown organic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B-horizon is also called the zone of accumulation is a red/brown layer that has been enriched with clay and minerals by flowing water from through the O and A-horizons.</a:t>
            </a:r>
          </a:p>
          <a:p>
            <a:r>
              <a:rPr lang="en-US" dirty="0" smtClean="0"/>
              <a:t>The B-horizon can become very dense and not allow water to pass through.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C-horizon contains no organic matter and is often made up of broken up bedrock.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factors combine to form different types of soil.</a:t>
            </a:r>
          </a:p>
          <a:p>
            <a:r>
              <a:rPr lang="en-US" dirty="0" smtClean="0"/>
              <a:t>The five factors combine to form 12 different soil orders.</a:t>
            </a:r>
          </a:p>
          <a:p>
            <a:r>
              <a:rPr lang="en-US" dirty="0" smtClean="0"/>
              <a:t>Climate is the most significant factor in soil formation.</a:t>
            </a:r>
          </a:p>
          <a:p>
            <a:r>
              <a:rPr lang="en-US" dirty="0" smtClean="0"/>
              <a:t>Too much rain washes nutrients out of the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Soils in arid climates are too dry.</a:t>
            </a:r>
          </a:p>
          <a:p>
            <a:r>
              <a:rPr lang="en-US" dirty="0" smtClean="0"/>
              <a:t>Topography makes steep slopes have shallow soils and valleys have thicker better soils.</a:t>
            </a:r>
          </a:p>
          <a:p>
            <a:r>
              <a:rPr lang="en-US" dirty="0" smtClean="0"/>
              <a:t>Parent material contributes to the amount of mineral in a soil.</a:t>
            </a:r>
          </a:p>
          <a:p>
            <a:r>
              <a:rPr lang="en-US" dirty="0" smtClean="0"/>
              <a:t>Biological activity breaks down organic material in the soils.</a:t>
            </a:r>
          </a:p>
          <a:p>
            <a:r>
              <a:rPr lang="en-US" dirty="0" smtClean="0"/>
              <a:t>Time allows material in the soil to be washed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9" y="490778"/>
            <a:ext cx="7377830" cy="6101390"/>
          </a:xfrm>
        </p:spPr>
      </p:pic>
    </p:spTree>
    <p:extLst>
      <p:ext uri="{BB962C8B-B14F-4D97-AF65-F5344CB8AC3E}">
        <p14:creationId xmlns:p14="http://schemas.microsoft.com/office/powerpoint/2010/main" val="226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plays a role in mechanical weathering.</a:t>
            </a:r>
          </a:p>
          <a:p>
            <a:r>
              <a:rPr lang="en-US" dirty="0" smtClean="0"/>
              <a:t>When water freezes it expands.</a:t>
            </a:r>
          </a:p>
          <a:p>
            <a:r>
              <a:rPr lang="en-US" dirty="0" smtClean="0"/>
              <a:t>When water collects in cracks of rocks the water will freeze and expand.  Over time this will cause the rock to break apart.</a:t>
            </a:r>
          </a:p>
          <a:p>
            <a:r>
              <a:rPr lang="en-US" dirty="0" smtClean="0"/>
              <a:t>Frost wedging is the freeze/thaw cycle that is responsible for breaking rock and potholes.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" y="1127342"/>
            <a:ext cx="9100663" cy="5486400"/>
          </a:xfrm>
        </p:spPr>
      </p:pic>
    </p:spTree>
    <p:extLst>
      <p:ext uri="{BB962C8B-B14F-4D97-AF65-F5344CB8AC3E}">
        <p14:creationId xmlns:p14="http://schemas.microsoft.com/office/powerpoint/2010/main" val="12862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factor involved in mechanical weathering is pressure.</a:t>
            </a:r>
          </a:p>
          <a:p>
            <a:r>
              <a:rPr lang="en-US" dirty="0" smtClean="0"/>
              <a:t>Roots of trees and other plants can exert pressure on rocks when they wedge themselves into the cracks of rocks.</a:t>
            </a:r>
          </a:p>
          <a:p>
            <a:r>
              <a:rPr lang="en-US" dirty="0" smtClean="0"/>
              <a:t>As the roots grow and expand, they will exert pressure on the rocks to split.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large scale the removal of a large mass of rock releases the pressure on the rock below, the pressure is removed.</a:t>
            </a:r>
          </a:p>
          <a:p>
            <a:r>
              <a:rPr lang="en-US" dirty="0" smtClean="0"/>
              <a:t>This causes the rock to break off in layers in a process called exfoliation.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2" y="528128"/>
            <a:ext cx="8430016" cy="6322512"/>
          </a:xfrm>
        </p:spPr>
      </p:pic>
    </p:spTree>
    <p:extLst>
      <p:ext uri="{BB962C8B-B14F-4D97-AF65-F5344CB8AC3E}">
        <p14:creationId xmlns:p14="http://schemas.microsoft.com/office/powerpoint/2010/main" val="36712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1620</Words>
  <Application>Microsoft Office PowerPoint</Application>
  <PresentationFormat>On-screen Show (4:3)</PresentationFormat>
  <Paragraphs>147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Weathering, Erosion, and Soil</vt:lpstr>
      <vt:lpstr>PowerPoint Presentation</vt:lpstr>
      <vt:lpstr>Section 1 - Weathering</vt:lpstr>
      <vt:lpstr>Mechanical Weathering</vt:lpstr>
      <vt:lpstr>Effect of Temperature</vt:lpstr>
      <vt:lpstr>PowerPoint Presentation</vt:lpstr>
      <vt:lpstr>Pressure</vt:lpstr>
      <vt:lpstr>PowerPoint Presentation</vt:lpstr>
      <vt:lpstr>PowerPoint Presentation</vt:lpstr>
      <vt:lpstr>Chemical Weathering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 of Weathering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 – Erosion and Deposition</vt:lpstr>
      <vt:lpstr> Erosion by Gravity</vt:lpstr>
      <vt:lpstr>PowerPoint Presentation</vt:lpstr>
      <vt:lpstr>Erosion by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Glacial Erosion</vt:lpstr>
      <vt:lpstr>PowerPoint Presentation</vt:lpstr>
      <vt:lpstr>PowerPoint Presentation</vt:lpstr>
      <vt:lpstr>Wind Erosion</vt:lpstr>
      <vt:lpstr>Erosion by Living Things</vt:lpstr>
      <vt:lpstr>Section 3 - Soil</vt:lpstr>
      <vt:lpstr>Soil</vt:lpstr>
      <vt:lpstr>PowerPoint Presentation</vt:lpstr>
      <vt:lpstr>Soil Layers</vt:lpstr>
      <vt:lpstr>PowerPoint Presentation</vt:lpstr>
      <vt:lpstr>PowerPoint Presentation</vt:lpstr>
      <vt:lpstr>Factors of Soil Formation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Willie</cp:lastModifiedBy>
  <cp:revision>162</cp:revision>
  <cp:lastPrinted>2013-07-12T13:26:11Z</cp:lastPrinted>
  <dcterms:created xsi:type="dcterms:W3CDTF">2013-07-09T14:24:31Z</dcterms:created>
  <dcterms:modified xsi:type="dcterms:W3CDTF">2017-06-06T13:40:57Z</dcterms:modified>
</cp:coreProperties>
</file>