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96" r:id="rId6"/>
    <p:sldId id="297" r:id="rId7"/>
    <p:sldId id="261" r:id="rId8"/>
    <p:sldId id="298" r:id="rId9"/>
    <p:sldId id="262" r:id="rId10"/>
    <p:sldId id="299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00" r:id="rId21"/>
    <p:sldId id="273" r:id="rId22"/>
    <p:sldId id="301" r:id="rId23"/>
    <p:sldId id="274" r:id="rId24"/>
    <p:sldId id="302" r:id="rId25"/>
    <p:sldId id="275" r:id="rId26"/>
    <p:sldId id="303" r:id="rId27"/>
    <p:sldId id="304" r:id="rId28"/>
    <p:sldId id="30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306" r:id="rId37"/>
    <p:sldId id="307" r:id="rId38"/>
    <p:sldId id="308" r:id="rId39"/>
    <p:sldId id="309" r:id="rId40"/>
    <p:sldId id="310" r:id="rId41"/>
    <p:sldId id="311" r:id="rId42"/>
    <p:sldId id="283" r:id="rId43"/>
    <p:sldId id="284" r:id="rId44"/>
    <p:sldId id="285" r:id="rId45"/>
    <p:sldId id="312" r:id="rId46"/>
    <p:sldId id="313" r:id="rId47"/>
    <p:sldId id="314" r:id="rId48"/>
    <p:sldId id="315" r:id="rId49"/>
    <p:sldId id="316" r:id="rId50"/>
    <p:sldId id="317" r:id="rId51"/>
    <p:sldId id="286" r:id="rId52"/>
    <p:sldId id="287" r:id="rId53"/>
    <p:sldId id="288" r:id="rId54"/>
    <p:sldId id="289" r:id="rId55"/>
    <p:sldId id="290" r:id="rId56"/>
    <p:sldId id="318" r:id="rId57"/>
    <p:sldId id="291" r:id="rId58"/>
    <p:sldId id="292" r:id="rId59"/>
    <p:sldId id="293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294" r:id="rId70"/>
    <p:sldId id="295" r:id="rId71"/>
    <p:sldId id="328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BE71FF"/>
    <a:srgbClr val="9CCB0D"/>
    <a:srgbClr val="A6D70E"/>
    <a:srgbClr val="8DD705"/>
    <a:srgbClr val="86CB07"/>
    <a:srgbClr val="73BF08"/>
    <a:srgbClr val="6DB30A"/>
    <a:srgbClr val="B90000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napToGrid="0" snapToObjects="1">
      <p:cViewPr>
        <p:scale>
          <a:sx n="76" d="100"/>
          <a:sy n="76" d="100"/>
        </p:scale>
        <p:origin x="-119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eeIgDs4Sd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530" y="1083192"/>
            <a:ext cx="8234269" cy="1522222"/>
          </a:xfrm>
        </p:spPr>
        <p:txBody>
          <a:bodyPr lIns="0" tIns="0" bIns="0" anchor="t" anchorCtr="0">
            <a:noAutofit/>
          </a:bodyPr>
          <a:lstStyle/>
          <a:p>
            <a:pPr algn="l"/>
            <a:r>
              <a:rPr lang="en-US" sz="4800" b="1" dirty="0" smtClean="0">
                <a:solidFill>
                  <a:srgbClr val="6600FF"/>
                </a:solidFill>
                <a:uFill>
                  <a:solidFill>
                    <a:schemeClr val="bg1">
                      <a:lumMod val="75000"/>
                    </a:schemeClr>
                  </a:solidFill>
                </a:uFill>
                <a:latin typeface="Helvetica"/>
                <a:cs typeface="Helvetica"/>
              </a:rPr>
              <a:t>Sedimentary and Metamorphic Rocks</a:t>
            </a:r>
            <a:endParaRPr lang="en-US" sz="4800" b="1" dirty="0">
              <a:solidFill>
                <a:srgbClr val="6600FF"/>
              </a:solidFill>
              <a:uFill>
                <a:solidFill>
                  <a:schemeClr val="bg1">
                    <a:lumMod val="75000"/>
                  </a:schemeClr>
                </a:solidFill>
              </a:uFill>
              <a:latin typeface="Helvetica"/>
              <a:cs typeface="Helvetic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531" y="2763214"/>
            <a:ext cx="8238937" cy="1947333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1:  </a:t>
            </a:r>
            <a:r>
              <a:rPr lang="en-US" sz="2800" dirty="0" smtClean="0">
                <a:solidFill>
                  <a:schemeClr val="tx1"/>
                </a:solidFill>
                <a:latin typeface="Helvetica"/>
                <a:cs typeface="Helvetica"/>
              </a:rPr>
              <a:t>Formation of Sedimentary Rocks</a:t>
            </a:r>
          </a:p>
          <a:p>
            <a:pPr algn="l"/>
            <a:r>
              <a:rPr lang="en-US" sz="2800" b="1" dirty="0" smtClean="0">
                <a:latin typeface="Helvetica"/>
                <a:cs typeface="Helvetica"/>
              </a:rPr>
              <a:t>Section 2: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Types </a:t>
            </a:r>
            <a:r>
              <a:rPr lang="en-US" sz="2800" dirty="0">
                <a:solidFill>
                  <a:schemeClr val="tx1"/>
                </a:solidFill>
                <a:latin typeface="Helvetica"/>
                <a:cs typeface="Helvetica"/>
              </a:rPr>
              <a:t>of Sedimentary Rocks</a:t>
            </a:r>
            <a:endParaRPr lang="en-US" sz="2800" dirty="0" smtClean="0">
              <a:solidFill>
                <a:srgbClr val="000000"/>
              </a:solidFill>
              <a:latin typeface="Helvetica"/>
              <a:cs typeface="Helvetica"/>
            </a:endParaRPr>
          </a:p>
          <a:p>
            <a:pPr algn="l"/>
            <a:r>
              <a:rPr lang="en-US" sz="2800" b="1" dirty="0">
                <a:latin typeface="Helvetica"/>
                <a:cs typeface="Helvetica"/>
              </a:rPr>
              <a:t>Section </a:t>
            </a:r>
            <a:r>
              <a:rPr lang="en-US" sz="2800" b="1" dirty="0" smtClean="0">
                <a:latin typeface="Helvetica"/>
                <a:cs typeface="Helvetica"/>
              </a:rPr>
              <a:t>3:  </a:t>
            </a:r>
            <a:r>
              <a:rPr lang="en-US" sz="2800" dirty="0" smtClean="0">
                <a:solidFill>
                  <a:srgbClr val="000000"/>
                </a:solidFill>
                <a:latin typeface="Helvetica"/>
                <a:cs typeface="Helvetica"/>
              </a:rPr>
              <a:t>Metamorphic Rocks</a:t>
            </a:r>
          </a:p>
        </p:txBody>
      </p:sp>
    </p:spTree>
    <p:extLst>
      <p:ext uri="{BB962C8B-B14F-4D97-AF65-F5344CB8AC3E}">
        <p14:creationId xmlns:p14="http://schemas.microsoft.com/office/powerpoint/2010/main" val="36592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95" y="274638"/>
            <a:ext cx="8580328" cy="6430592"/>
          </a:xfrm>
        </p:spPr>
      </p:pic>
    </p:spTree>
    <p:extLst>
      <p:ext uri="{BB962C8B-B14F-4D97-AF65-F5344CB8AC3E}">
        <p14:creationId xmlns:p14="http://schemas.microsoft.com/office/powerpoint/2010/main" val="11719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removal and transport of sediment is called erosion.</a:t>
            </a:r>
          </a:p>
          <a:p>
            <a:r>
              <a:rPr lang="en-US" dirty="0" smtClean="0"/>
              <a:t>The four main agents of erosion are:</a:t>
            </a:r>
          </a:p>
          <a:p>
            <a:pPr lvl="1"/>
            <a:r>
              <a:rPr lang="en-US" dirty="0" smtClean="0"/>
              <a:t>Wind</a:t>
            </a:r>
          </a:p>
          <a:p>
            <a:pPr lvl="1"/>
            <a:r>
              <a:rPr lang="en-US" dirty="0" smtClean="0"/>
              <a:t>Moving water</a:t>
            </a:r>
          </a:p>
          <a:p>
            <a:pPr lvl="1"/>
            <a:r>
              <a:rPr lang="en-US" dirty="0" smtClean="0"/>
              <a:t>Gravity</a:t>
            </a:r>
          </a:p>
          <a:p>
            <a:pPr lvl="1"/>
            <a:r>
              <a:rPr lang="en-US" dirty="0" smtClean="0"/>
              <a:t>Glaciers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Glaciers are large masses of ice that move across land.</a:t>
            </a:r>
          </a:p>
          <a:p>
            <a:r>
              <a:rPr lang="en-US" dirty="0" smtClean="0"/>
              <a:t>Streams carry eroded silt and clay.</a:t>
            </a:r>
          </a:p>
          <a:p>
            <a:r>
              <a:rPr lang="en-US" dirty="0" smtClean="0"/>
              <a:t>Wind will carry particles.</a:t>
            </a:r>
          </a:p>
          <a:p>
            <a:r>
              <a:rPr lang="en-US" dirty="0" smtClean="0"/>
              <a:t>Particles that break off will fall down due to gravity.</a:t>
            </a:r>
          </a:p>
          <a:p>
            <a:r>
              <a:rPr lang="en-US" dirty="0"/>
              <a:t>Particles are often carried to new locations and deposited at the new location.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by Wind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6" y="1252603"/>
            <a:ext cx="7669217" cy="5311035"/>
          </a:xfrm>
        </p:spPr>
      </p:pic>
    </p:spTree>
    <p:extLst>
      <p:ext uri="{BB962C8B-B14F-4D97-AF65-F5344CB8AC3E}">
        <p14:creationId xmlns:p14="http://schemas.microsoft.com/office/powerpoint/2010/main" val="36555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by 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" y="1417637"/>
            <a:ext cx="9075806" cy="4381913"/>
          </a:xfrm>
        </p:spPr>
      </p:pic>
    </p:spTree>
    <p:extLst>
      <p:ext uri="{BB962C8B-B14F-4D97-AF65-F5344CB8AC3E}">
        <p14:creationId xmlns:p14="http://schemas.microsoft.com/office/powerpoint/2010/main" val="17468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by Gravity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6" y="1252604"/>
            <a:ext cx="7248395" cy="5436296"/>
          </a:xfrm>
        </p:spPr>
      </p:pic>
    </p:spTree>
    <p:extLst>
      <p:ext uri="{BB962C8B-B14F-4D97-AF65-F5344CB8AC3E}">
        <p14:creationId xmlns:p14="http://schemas.microsoft.com/office/powerpoint/2010/main" val="169644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 by Glaciers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38" y="1265129"/>
            <a:ext cx="8046738" cy="5361139"/>
          </a:xfrm>
        </p:spPr>
      </p:pic>
    </p:spTree>
    <p:extLst>
      <p:ext uri="{BB962C8B-B14F-4D97-AF65-F5344CB8AC3E}">
        <p14:creationId xmlns:p14="http://schemas.microsoft.com/office/powerpoint/2010/main" val="83162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Deposition occurs when transported sediments are deposited on the ground or sink to the bottom of a body of water when the wind stops blowing or the water stops moving.</a:t>
            </a:r>
          </a:p>
          <a:p>
            <a:r>
              <a:rPr lang="en-US" dirty="0" smtClean="0"/>
              <a:t>Fast-moving water can transport particles farther.  As the water slows down the largest particles settle out first.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9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Transported Particle Size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372" y="1072758"/>
            <a:ext cx="5047989" cy="5304437"/>
          </a:xfrm>
        </p:spPr>
      </p:pic>
    </p:spTree>
    <p:extLst>
      <p:ext uri="{BB962C8B-B14F-4D97-AF65-F5344CB8AC3E}">
        <p14:creationId xmlns:p14="http://schemas.microsoft.com/office/powerpoint/2010/main" val="24518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Glaciers will carry sediments of all sizes the same distance.</a:t>
            </a:r>
          </a:p>
          <a:p>
            <a:r>
              <a:rPr lang="en-US" dirty="0" smtClean="0"/>
              <a:t>When the glacier stops the sediments the sediments will be deposited wherever the glacier stops.</a:t>
            </a:r>
          </a:p>
          <a:p>
            <a:r>
              <a:rPr lang="en-US" dirty="0" smtClean="0"/>
              <a:t>In a landslide all the sediments will be carried and deposited at the end.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283"/>
            <a:ext cx="8229600" cy="4173157"/>
          </a:xfrm>
        </p:spPr>
        <p:txBody>
          <a:bodyPr lIns="0" tIns="0">
            <a:norm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1: </a:t>
            </a:r>
            <a:r>
              <a:rPr lang="en-US" sz="2400" dirty="0">
                <a:latin typeface="Helvetica Light"/>
                <a:cs typeface="Helvetica Light"/>
              </a:rPr>
              <a:t>Sediments produced by weathering and erosion form sedimentary rocks through the process of </a:t>
            </a:r>
            <a:r>
              <a:rPr lang="en-US" sz="2400" dirty="0" err="1">
                <a:latin typeface="Helvetica Light"/>
                <a:cs typeface="Helvetica Light"/>
              </a:rPr>
              <a:t>lithification</a:t>
            </a:r>
            <a:r>
              <a:rPr lang="en-US" sz="2400" dirty="0">
                <a:latin typeface="Helvetica Light"/>
                <a:cs typeface="Helvetica Light"/>
              </a:rPr>
              <a:t>.</a:t>
            </a: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2: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 Light"/>
              </a:rPr>
              <a:t>Sedimentary rocks are classified by their mode of formation.</a:t>
            </a: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Section 3: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 Light"/>
              </a:rPr>
              <a:t>Metamorphic rocks form when preexisting rocks are exposed to increases in temperature and pressure and to hydrothermal solutions.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66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" y="1238059"/>
            <a:ext cx="196291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5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Glacial Formation of Long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www.youtube.com/watch?v=eeeIgDs4SdY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sediments are deposited in low areas.</a:t>
            </a:r>
          </a:p>
          <a:p>
            <a:r>
              <a:rPr lang="en-US" dirty="0" smtClean="0"/>
              <a:t>As more sediments are deposited on top the sediments at the bottom are subjected to more pressure.</a:t>
            </a:r>
          </a:p>
          <a:p>
            <a:r>
              <a:rPr lang="en-US" dirty="0" smtClean="0"/>
              <a:t>The increased pressure, lithification, the physical and chemical processes that transforms sediments into sedimentary rocks.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" y="1127342"/>
            <a:ext cx="8754361" cy="5464693"/>
          </a:xfrm>
        </p:spPr>
      </p:pic>
    </p:spTree>
    <p:extLst>
      <p:ext uri="{BB962C8B-B14F-4D97-AF65-F5344CB8AC3E}">
        <p14:creationId xmlns:p14="http://schemas.microsoft.com/office/powerpoint/2010/main" val="29465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Compaction is caused by the weight of the overlying sediments.</a:t>
            </a:r>
          </a:p>
          <a:p>
            <a:r>
              <a:rPr lang="en-US" dirty="0" smtClean="0"/>
              <a:t>Cementation occurs when mineral growth glues sediment grains together into solid rock.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7" y="1417638"/>
            <a:ext cx="8634132" cy="3700342"/>
          </a:xfrm>
        </p:spPr>
      </p:pic>
    </p:spTree>
    <p:extLst>
      <p:ext uri="{BB962C8B-B14F-4D97-AF65-F5344CB8AC3E}">
        <p14:creationId xmlns:p14="http://schemas.microsoft.com/office/powerpoint/2010/main" val="28749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Sedimentary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Bedding – horizontal layering.</a:t>
            </a:r>
          </a:p>
          <a:p>
            <a:r>
              <a:rPr lang="en-US" dirty="0" smtClean="0"/>
              <a:t>Graded bedding – largest particles settle out at the bottom.</a:t>
            </a:r>
          </a:p>
          <a:p>
            <a:r>
              <a:rPr lang="en-US" dirty="0" smtClean="0"/>
              <a:t>Cross-bedding – inclined layers of sediments are deposited across a horizontal surface.</a:t>
            </a:r>
          </a:p>
          <a:p>
            <a:r>
              <a:rPr lang="en-US" dirty="0" smtClean="0"/>
              <a:t>Ripple marks – are sediments are deposited by moving water and the sediments are deposited with ripples.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0" y="438411"/>
            <a:ext cx="8278240" cy="6208681"/>
          </a:xfrm>
        </p:spPr>
      </p:pic>
    </p:spTree>
    <p:extLst>
      <p:ext uri="{BB962C8B-B14F-4D97-AF65-F5344CB8AC3E}">
        <p14:creationId xmlns:p14="http://schemas.microsoft.com/office/powerpoint/2010/main" val="11752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Cross-bedding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1" y="1417638"/>
            <a:ext cx="7772400" cy="5103486"/>
          </a:xfrm>
        </p:spPr>
      </p:pic>
    </p:spTree>
    <p:extLst>
      <p:ext uri="{BB962C8B-B14F-4D97-AF65-F5344CB8AC3E}">
        <p14:creationId xmlns:p14="http://schemas.microsoft.com/office/powerpoint/2010/main" val="263903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Ripple Marks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63840" cy="5219627"/>
          </a:xfrm>
        </p:spPr>
      </p:pic>
    </p:spTree>
    <p:extLst>
      <p:ext uri="{BB962C8B-B14F-4D97-AF65-F5344CB8AC3E}">
        <p14:creationId xmlns:p14="http://schemas.microsoft.com/office/powerpoint/2010/main" val="218261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rock breaks apart the sediments are angular.</a:t>
            </a:r>
          </a:p>
          <a:p>
            <a:r>
              <a:rPr lang="en-US" dirty="0" smtClean="0"/>
              <a:t>Over time wind and water will erode the sediments more and make them rounded.</a:t>
            </a:r>
          </a:p>
          <a:p>
            <a:r>
              <a:rPr lang="en-US" dirty="0" smtClean="0"/>
              <a:t>Sedimentary rocks are the ONLY rocks with fossils.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 1 – Formation of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How are sedimentary rocks formed?</a:t>
            </a:r>
          </a:p>
          <a:p>
            <a:pPr lvl="1"/>
            <a:r>
              <a:rPr lang="en-US" dirty="0" smtClean="0"/>
              <a:t>What is the process of lithification?</a:t>
            </a:r>
          </a:p>
          <a:p>
            <a:pPr lvl="1"/>
            <a:r>
              <a:rPr lang="en-US" dirty="0" smtClean="0"/>
              <a:t>What are the main features of sedimentary rocks?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6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 2 – Types of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How can the different types of clastic sedimentary rocks be described?</a:t>
            </a:r>
          </a:p>
          <a:p>
            <a:pPr lvl="1"/>
            <a:r>
              <a:rPr lang="en-US" dirty="0" smtClean="0"/>
              <a:t>How do chemical sedimentary rocks form?</a:t>
            </a:r>
          </a:p>
          <a:p>
            <a:pPr lvl="1"/>
            <a:r>
              <a:rPr lang="en-US" dirty="0" smtClean="0"/>
              <a:t>What are biochemical rocks?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20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Clastic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Clastic sedimentary rocks are formed from the abundance of loose deposits found around Earth.</a:t>
            </a:r>
          </a:p>
          <a:p>
            <a:r>
              <a:rPr lang="en-US" dirty="0" smtClean="0"/>
              <a:t>Clastic comes from Greek and means broken.</a:t>
            </a:r>
          </a:p>
          <a:p>
            <a:r>
              <a:rPr lang="en-US" dirty="0" smtClean="0"/>
              <a:t>These rocks are classified by the size of the particles they are composed of, mode of formation, and mineral content.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78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Course-grained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Course-grained rocks are composed of gravel-sized rock and mineral fragments.</a:t>
            </a:r>
          </a:p>
          <a:p>
            <a:r>
              <a:rPr lang="en-US" dirty="0" smtClean="0"/>
              <a:t>Conglomerates have rounded, gravel-sized particles.</a:t>
            </a:r>
          </a:p>
          <a:p>
            <a:r>
              <a:rPr lang="en-US" dirty="0" smtClean="0"/>
              <a:t>The gravel is transported by high velocity water.</a:t>
            </a:r>
          </a:p>
          <a:p>
            <a:r>
              <a:rPr lang="en-US" dirty="0" smtClean="0"/>
              <a:t>During transport the gravel becomes rounded as the particles scrape and rub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5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Breccias</a:t>
            </a:r>
            <a:r>
              <a:rPr lang="en-US" dirty="0" smtClean="0"/>
              <a:t> are sedimentary rocks that are composed of angular fragments.  </a:t>
            </a:r>
          </a:p>
          <a:p>
            <a:r>
              <a:rPr lang="en-US" dirty="0" smtClean="0"/>
              <a:t>These fragments were not carried long distances.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Medium-grained rocks are rocks that contain sand-sized rocks and mineral fragments.</a:t>
            </a:r>
          </a:p>
          <a:p>
            <a:r>
              <a:rPr lang="en-US" dirty="0" smtClean="0"/>
              <a:t>Rocks such as sandstone have porosity (a percentage of open spaces in the rocks).</a:t>
            </a:r>
          </a:p>
          <a:p>
            <a:r>
              <a:rPr lang="en-US" dirty="0" smtClean="0"/>
              <a:t>Fluid can move through the spaces.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9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Are sedimentary rocks that consist of silt and clay-sized particles.</a:t>
            </a:r>
          </a:p>
          <a:p>
            <a:r>
              <a:rPr lang="en-US" dirty="0" smtClean="0"/>
              <a:t>These rocks are often found in areas of slow moving waters like swamps that allow the small particles to settle to the bottom.</a:t>
            </a:r>
          </a:p>
          <a:p>
            <a:r>
              <a:rPr lang="en-US" dirty="0" smtClean="0"/>
              <a:t>These rocks form thin layers and break easily into sheets.</a:t>
            </a:r>
          </a:p>
          <a:p>
            <a:r>
              <a:rPr lang="en-US" dirty="0" smtClean="0"/>
              <a:t>The porosity is low because of the lack of holes.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920"/>
            <a:ext cx="9144000" cy="295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6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Conglomerate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5" y="1234439"/>
            <a:ext cx="7498080" cy="5623561"/>
          </a:xfrm>
        </p:spPr>
      </p:pic>
    </p:spTree>
    <p:extLst>
      <p:ext uri="{BB962C8B-B14F-4D97-AF65-F5344CB8AC3E}">
        <p14:creationId xmlns:p14="http://schemas.microsoft.com/office/powerpoint/2010/main" val="99088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0" y="926925"/>
            <a:ext cx="8805441" cy="5031681"/>
          </a:xfrm>
        </p:spPr>
      </p:pic>
    </p:spTree>
    <p:extLst>
      <p:ext uri="{BB962C8B-B14F-4D97-AF65-F5344CB8AC3E}">
        <p14:creationId xmlns:p14="http://schemas.microsoft.com/office/powerpoint/2010/main" val="26872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0" y="1014607"/>
            <a:ext cx="8179140" cy="4673794"/>
          </a:xfrm>
        </p:spPr>
      </p:pic>
    </p:spTree>
    <p:extLst>
      <p:ext uri="{BB962C8B-B14F-4D97-AF65-F5344CB8AC3E}">
        <p14:creationId xmlns:p14="http://schemas.microsoft.com/office/powerpoint/2010/main" val="13368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 and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Wherever rock is exposed at Earth’s surface, it is continuously broken down by weathering.</a:t>
            </a:r>
          </a:p>
          <a:p>
            <a:r>
              <a:rPr lang="en-US" dirty="0" smtClean="0"/>
              <a:t>Physical and chemical processes break rocks into smaller pieces.</a:t>
            </a:r>
          </a:p>
          <a:p>
            <a:r>
              <a:rPr lang="en-US" dirty="0" smtClean="0"/>
              <a:t>Sediments are small pieces of rock that are moved and deposited by water, wind, glaciers, and gravity.</a:t>
            </a:r>
          </a:p>
          <a:p>
            <a:r>
              <a:rPr lang="en-US" dirty="0" smtClean="0"/>
              <a:t>When sediments are cemented together they form sedimentary rocks.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Siltstone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0" y="1253070"/>
            <a:ext cx="7246307" cy="5434731"/>
          </a:xfrm>
        </p:spPr>
      </p:pic>
    </p:spTree>
    <p:extLst>
      <p:ext uri="{BB962C8B-B14F-4D97-AF65-F5344CB8AC3E}">
        <p14:creationId xmlns:p14="http://schemas.microsoft.com/office/powerpoint/2010/main" val="31861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6" y="172136"/>
            <a:ext cx="4359257" cy="249100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81" y="2822086"/>
            <a:ext cx="5827472" cy="38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minerals in water reach saturation the crystals precipitate out of the water and settle to the bottom.</a:t>
            </a:r>
          </a:p>
          <a:p>
            <a:r>
              <a:rPr lang="en-US" dirty="0" smtClean="0"/>
              <a:t>Layers of sedimentary rocks called </a:t>
            </a:r>
            <a:r>
              <a:rPr lang="en-US" dirty="0" err="1" smtClean="0"/>
              <a:t>evaporites</a:t>
            </a:r>
            <a:r>
              <a:rPr lang="en-US" dirty="0" smtClean="0"/>
              <a:t> form because the water evaporates and leaves the dissolved minerals behind.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Biochemical Sedimentary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formed from the remains of once-living organisms.</a:t>
            </a:r>
          </a:p>
          <a:p>
            <a:r>
              <a:rPr lang="en-US" dirty="0" smtClean="0"/>
              <a:t>The most abundant of this rock is limestone.</a:t>
            </a:r>
          </a:p>
          <a:p>
            <a:r>
              <a:rPr lang="en-US" dirty="0" smtClean="0"/>
              <a:t>Ancient organisms that lived in water had shells.</a:t>
            </a:r>
          </a:p>
          <a:p>
            <a:r>
              <a:rPr lang="en-US" dirty="0" smtClean="0"/>
              <a:t>When the organism died, their shells settled to the bottom of the ocean.</a:t>
            </a:r>
          </a:p>
          <a:p>
            <a:r>
              <a:rPr lang="en-US" dirty="0" smtClean="0"/>
              <a:t>The shells are made of calcium-carbonate.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93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Calcium carbonate precipitates out of the water and forms deposits of limestone.</a:t>
            </a:r>
          </a:p>
          <a:p>
            <a:r>
              <a:rPr lang="en-US" dirty="0" smtClean="0"/>
              <a:t>Limestone contains abundant fossils.</a:t>
            </a:r>
          </a:p>
          <a:p>
            <a:r>
              <a:rPr lang="en-US" dirty="0" smtClean="0"/>
              <a:t>These rocks are still being oceans as skeletal and shells continue to accumulate.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0" y="1517846"/>
            <a:ext cx="8979796" cy="293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9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Salt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245302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Gypsum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0" y="1417638"/>
            <a:ext cx="8394500" cy="4796857"/>
          </a:xfrm>
        </p:spPr>
      </p:pic>
    </p:spTree>
    <p:extLst>
      <p:ext uri="{BB962C8B-B14F-4D97-AF65-F5344CB8AC3E}">
        <p14:creationId xmlns:p14="http://schemas.microsoft.com/office/powerpoint/2010/main" val="132620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Dolostone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86" y="1600200"/>
            <a:ext cx="6160427" cy="4525963"/>
          </a:xfrm>
        </p:spPr>
      </p:pic>
    </p:spTree>
    <p:extLst>
      <p:ext uri="{BB962C8B-B14F-4D97-AF65-F5344CB8AC3E}">
        <p14:creationId xmlns:p14="http://schemas.microsoft.com/office/powerpoint/2010/main" val="2042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Limestone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20044"/>
            <a:ext cx="6858000" cy="4486275"/>
          </a:xfrm>
        </p:spPr>
      </p:pic>
    </p:spTree>
    <p:extLst>
      <p:ext uri="{BB962C8B-B14F-4D97-AF65-F5344CB8AC3E}">
        <p14:creationId xmlns:p14="http://schemas.microsoft.com/office/powerpoint/2010/main" val="14631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817" y="1"/>
            <a:ext cx="5295982" cy="6858000"/>
          </a:xfrm>
        </p:spPr>
      </p:pic>
    </p:spTree>
    <p:extLst>
      <p:ext uri="{BB962C8B-B14F-4D97-AF65-F5344CB8AC3E}">
        <p14:creationId xmlns:p14="http://schemas.microsoft.com/office/powerpoint/2010/main" val="31652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30" y="1163968"/>
            <a:ext cx="7189940" cy="5398426"/>
          </a:xfrm>
        </p:spPr>
      </p:pic>
    </p:spTree>
    <p:extLst>
      <p:ext uri="{BB962C8B-B14F-4D97-AF65-F5344CB8AC3E}">
        <p14:creationId xmlns:p14="http://schemas.microsoft.com/office/powerpoint/2010/main" val="18518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 – 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Questions:</a:t>
            </a:r>
          </a:p>
          <a:p>
            <a:pPr lvl="1"/>
            <a:r>
              <a:rPr lang="en-US" dirty="0" smtClean="0"/>
              <a:t>What are the different types and causes of metamorphism?</a:t>
            </a:r>
          </a:p>
          <a:p>
            <a:pPr lvl="1"/>
            <a:r>
              <a:rPr lang="en-US" dirty="0" smtClean="0"/>
              <a:t>How are metamorphic features described?</a:t>
            </a:r>
          </a:p>
          <a:p>
            <a:pPr lvl="1"/>
            <a:r>
              <a:rPr lang="en-US" dirty="0" smtClean="0"/>
              <a:t>How do mineral and compositional changes occur during metamorphism?</a:t>
            </a:r>
          </a:p>
          <a:p>
            <a:pPr lvl="1"/>
            <a:r>
              <a:rPr lang="en-US" dirty="0" smtClean="0"/>
              <a:t>How are rocks classified using the rock cycle?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Rocks that change due to temperature and pressure are metamorphosed.</a:t>
            </a:r>
          </a:p>
          <a:p>
            <a:r>
              <a:rPr lang="en-US" dirty="0" smtClean="0"/>
              <a:t>This means they have changed.</a:t>
            </a:r>
          </a:p>
          <a:p>
            <a:r>
              <a:rPr lang="en-US" dirty="0" smtClean="0"/>
              <a:t>The temperature is not hot enough to melt the rock and turn it into magma (igneous rock)</a:t>
            </a:r>
          </a:p>
          <a:p>
            <a:r>
              <a:rPr lang="en-US" dirty="0" smtClean="0"/>
              <a:t>The high temperature makes the rock soft and the high pressure “molds” the rock.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scale metamorphism is seen during mountain building when large regions of the crust are heated and pushed to the surface.</a:t>
            </a:r>
          </a:p>
          <a:p>
            <a:r>
              <a:rPr lang="en-US" dirty="0" smtClean="0"/>
              <a:t>This is called regional metamorphism.</a:t>
            </a:r>
          </a:p>
          <a:p>
            <a:r>
              <a:rPr lang="en-US" dirty="0" smtClean="0"/>
              <a:t>Metamorphism that changes a rock is called contact metamorphism.</a:t>
            </a:r>
          </a:p>
          <a:p>
            <a:r>
              <a:rPr lang="en-US" dirty="0" smtClean="0"/>
              <a:t>Minerals in the rock can change and form new minerals.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Metamorphic Textures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Foliated rocks have layers or bands of minerals that form during metamorphism.</a:t>
            </a:r>
          </a:p>
          <a:p>
            <a:r>
              <a:rPr lang="en-US" dirty="0" smtClean="0"/>
              <a:t>Foliated rock bands are perpendicular to the pressure.</a:t>
            </a:r>
          </a:p>
          <a:p>
            <a:r>
              <a:rPr lang="en-US" dirty="0" smtClean="0"/>
              <a:t>They look like layers but do not extend through the rock like in sedimentary rocks.</a:t>
            </a:r>
          </a:p>
          <a:p>
            <a:r>
              <a:rPr lang="en-US" dirty="0" smtClean="0"/>
              <a:t>Gneiss is a metamorphic rock formed from granite.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8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Nonfoliated</a:t>
            </a:r>
            <a:r>
              <a:rPr lang="en-US" dirty="0" smtClean="0"/>
              <a:t> Rocks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rocks are formed when the rock with crystals is heated and subjected to intense pressure, flattening the crystals.</a:t>
            </a:r>
          </a:p>
          <a:p>
            <a:r>
              <a:rPr lang="en-US" dirty="0" smtClean="0"/>
              <a:t>Marble is formed by the metamorphism of limestone or dolomite.</a:t>
            </a:r>
          </a:p>
          <a:p>
            <a:r>
              <a:rPr lang="en-US" dirty="0" smtClean="0"/>
              <a:t>The layers are compacted giving a smooth texture.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84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" y="274638"/>
            <a:ext cx="9111197" cy="626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8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temperature and pressure affect large regions of Earth’s crust.</a:t>
            </a:r>
          </a:p>
          <a:p>
            <a:r>
              <a:rPr lang="en-US" dirty="0" smtClean="0"/>
              <a:t>The temperature and pressure forms folds and deformation as though layers of clay were squeezed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77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occurs when rocks come in contact with an igneous intrusion.</a:t>
            </a:r>
          </a:p>
          <a:p>
            <a:r>
              <a:rPr lang="en-US" dirty="0" smtClean="0"/>
              <a:t>This forms metamorphosis close to the intrusion.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Hydrothermal metamorphism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very hot water reacts with rock and alters its chemical and mineral composition.</a:t>
            </a:r>
          </a:p>
          <a:p>
            <a:r>
              <a:rPr lang="en-US" dirty="0" smtClean="0"/>
              <a:t>This often occurs near volcanoes and causes valuable ore deposits of gold, copper, zinc, tungsten, and lead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8" y="1114817"/>
            <a:ext cx="8933433" cy="4274035"/>
          </a:xfrm>
        </p:spPr>
      </p:pic>
    </p:spTree>
    <p:extLst>
      <p:ext uri="{BB962C8B-B14F-4D97-AF65-F5344CB8AC3E}">
        <p14:creationId xmlns:p14="http://schemas.microsoft.com/office/powerpoint/2010/main" val="27249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24" y="1337153"/>
            <a:ext cx="6785551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75" y="1163303"/>
            <a:ext cx="5734050" cy="430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22815"/>
            <a:ext cx="68580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Phyllite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77" y="1245589"/>
            <a:ext cx="6551112" cy="5368273"/>
          </a:xfrm>
        </p:spPr>
      </p:pic>
    </p:spTree>
    <p:extLst>
      <p:ext uri="{BB962C8B-B14F-4D97-AF65-F5344CB8AC3E}">
        <p14:creationId xmlns:p14="http://schemas.microsoft.com/office/powerpoint/2010/main" val="71026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3" y="1417638"/>
            <a:ext cx="7064461" cy="5298345"/>
          </a:xfrm>
        </p:spPr>
      </p:pic>
    </p:spTree>
    <p:extLst>
      <p:ext uri="{BB962C8B-B14F-4D97-AF65-F5344CB8AC3E}">
        <p14:creationId xmlns:p14="http://schemas.microsoft.com/office/powerpoint/2010/main" val="9335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Gneiss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11" y="1277655"/>
            <a:ext cx="7786410" cy="5190940"/>
          </a:xfrm>
        </p:spPr>
      </p:pic>
    </p:spTree>
    <p:extLst>
      <p:ext uri="{BB962C8B-B14F-4D97-AF65-F5344CB8AC3E}">
        <p14:creationId xmlns:p14="http://schemas.microsoft.com/office/powerpoint/2010/main" val="132210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Anthracite Coal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90" y="1258230"/>
            <a:ext cx="7152362" cy="5369773"/>
          </a:xfrm>
        </p:spPr>
      </p:pic>
    </p:spTree>
    <p:extLst>
      <p:ext uri="{BB962C8B-B14F-4D97-AF65-F5344CB8AC3E}">
        <p14:creationId xmlns:p14="http://schemas.microsoft.com/office/powerpoint/2010/main" val="213553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Hornfels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86" y="1223321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37074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Quartzite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04" y="1157560"/>
            <a:ext cx="7302674" cy="5477006"/>
          </a:xfrm>
        </p:spPr>
      </p:pic>
    </p:spTree>
    <p:extLst>
      <p:ext uri="{BB962C8B-B14F-4D97-AF65-F5344CB8AC3E}">
        <p14:creationId xmlns:p14="http://schemas.microsoft.com/office/powerpoint/2010/main" val="283181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850" y="1417638"/>
            <a:ext cx="6018661" cy="5378057"/>
          </a:xfrm>
        </p:spPr>
      </p:pic>
    </p:spTree>
    <p:extLst>
      <p:ext uri="{BB962C8B-B14F-4D97-AF65-F5344CB8AC3E}">
        <p14:creationId xmlns:p14="http://schemas.microsoft.com/office/powerpoint/2010/main" val="400129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Metaconglomerate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928"/>
            <a:ext cx="8229600" cy="5188507"/>
          </a:xfrm>
        </p:spPr>
      </p:pic>
    </p:spTree>
    <p:extLst>
      <p:ext uri="{BB962C8B-B14F-4D97-AF65-F5344CB8AC3E}">
        <p14:creationId xmlns:p14="http://schemas.microsoft.com/office/powerpoint/2010/main" val="428833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Importance of Metamorphic Rocks and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Metallic mineral resources</a:t>
            </a:r>
          </a:p>
          <a:p>
            <a:pPr lvl="1"/>
            <a:r>
              <a:rPr lang="en-US" dirty="0" smtClean="0"/>
              <a:t>Metallic deposits are precipitated from hydrothermal solutions.</a:t>
            </a:r>
          </a:p>
          <a:p>
            <a:r>
              <a:rPr lang="en-US" dirty="0" smtClean="0"/>
              <a:t>Nonmetallic mineral resources</a:t>
            </a:r>
          </a:p>
          <a:p>
            <a:pPr lvl="1"/>
            <a:r>
              <a:rPr lang="en-US" dirty="0" smtClean="0"/>
              <a:t>Metamorphism produces the mineral talc and asbestos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Weathering produces rock and mineral fragments known as sediments.</a:t>
            </a:r>
          </a:p>
          <a:p>
            <a:r>
              <a:rPr lang="en-US" dirty="0" smtClean="0"/>
              <a:t>These sediments range in size from huge boulders to microscopic particles.</a:t>
            </a:r>
          </a:p>
          <a:p>
            <a:r>
              <a:rPr lang="en-US" dirty="0" smtClean="0"/>
              <a:t>Chemical weathering occurs when the minerals in a rock are dissolved or otherwise chemically changed.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5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Rock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three types of rocks are grouped together.</a:t>
            </a:r>
          </a:p>
          <a:p>
            <a:r>
              <a:rPr lang="en-US" dirty="0" smtClean="0"/>
              <a:t>The manner in which a rock is formed and changed is illustrated</a:t>
            </a:r>
          </a:p>
          <a:p>
            <a:r>
              <a:rPr lang="en-US" dirty="0" smtClean="0"/>
              <a:t>The continuous changing and remaking of rocks</a:t>
            </a:r>
          </a:p>
          <a:p>
            <a:r>
              <a:rPr lang="en-US" dirty="0" smtClean="0"/>
              <a:t>The arrows represent the different processes that change the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186" y="274637"/>
            <a:ext cx="7039628" cy="645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2" y="0"/>
            <a:ext cx="8917067" cy="6687801"/>
          </a:xfrm>
        </p:spPr>
      </p:pic>
    </p:spTree>
    <p:extLst>
      <p:ext uri="{BB962C8B-B14F-4D97-AF65-F5344CB8AC3E}">
        <p14:creationId xmlns:p14="http://schemas.microsoft.com/office/powerpoint/2010/main" val="29277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weathering occurs when pieces of rocks are broken off the rock into smaller grains.</a:t>
            </a:r>
          </a:p>
          <a:p>
            <a:r>
              <a:rPr lang="en-US" dirty="0" smtClean="0"/>
              <a:t>During physical weathering, fragments are only smaller but remain unchanged.</a:t>
            </a:r>
          </a:p>
          <a:p>
            <a:r>
              <a:rPr lang="en-US" dirty="0" smtClean="0"/>
              <a:t>Rock fragments break off along fractures or grain boundaries.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0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1367</Words>
  <Application>Microsoft Office PowerPoint</Application>
  <PresentationFormat>On-screen Show (4:3)</PresentationFormat>
  <Paragraphs>158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Sedimentary and Metamorphic Rocks</vt:lpstr>
      <vt:lpstr>PowerPoint Presentation</vt:lpstr>
      <vt:lpstr>Section 1 – Formation of Sedimentary Rocks</vt:lpstr>
      <vt:lpstr>Weathering and Erosion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Erosion</vt:lpstr>
      <vt:lpstr>PowerPoint Presentation</vt:lpstr>
      <vt:lpstr>Erosion by Wind</vt:lpstr>
      <vt:lpstr>Erosion by Water</vt:lpstr>
      <vt:lpstr>Erosion by Gravity</vt:lpstr>
      <vt:lpstr>Erosion by Glaciers</vt:lpstr>
      <vt:lpstr>PowerPoint Presentation</vt:lpstr>
      <vt:lpstr>Transported Particle Size</vt:lpstr>
      <vt:lpstr>PowerPoint Presentation</vt:lpstr>
      <vt:lpstr>Glacial Formation of Long Island</vt:lpstr>
      <vt:lpstr>PowerPoint Presentation</vt:lpstr>
      <vt:lpstr>Lithification</vt:lpstr>
      <vt:lpstr>PowerPoint Presentation</vt:lpstr>
      <vt:lpstr>PowerPoint Presentation</vt:lpstr>
      <vt:lpstr>Sedimentary Features</vt:lpstr>
      <vt:lpstr>PowerPoint Presentation</vt:lpstr>
      <vt:lpstr>Cross-bedding</vt:lpstr>
      <vt:lpstr>Ripple Marks</vt:lpstr>
      <vt:lpstr>PowerPoint Presentation</vt:lpstr>
      <vt:lpstr>Lesson 2 – Types of Sedimentary Rocks</vt:lpstr>
      <vt:lpstr>Clastic Sedimentary Rocks</vt:lpstr>
      <vt:lpstr>Course-grained Rocks</vt:lpstr>
      <vt:lpstr>PowerPoint Presentation</vt:lpstr>
      <vt:lpstr>PowerPoint Presentation</vt:lpstr>
      <vt:lpstr>Fine-grained rocks</vt:lpstr>
      <vt:lpstr>PowerPoint Presentation</vt:lpstr>
      <vt:lpstr>Conglomerate</vt:lpstr>
      <vt:lpstr>PowerPoint Presentation</vt:lpstr>
      <vt:lpstr>PowerPoint Presentation</vt:lpstr>
      <vt:lpstr>Siltstone</vt:lpstr>
      <vt:lpstr>PowerPoint Presentation</vt:lpstr>
      <vt:lpstr>Chemical Sedimentary Rocks</vt:lpstr>
      <vt:lpstr>Biochemical Sedimentary Rocks</vt:lpstr>
      <vt:lpstr>PowerPoint Presentation</vt:lpstr>
      <vt:lpstr>PowerPoint Presentation</vt:lpstr>
      <vt:lpstr>Rock Salt</vt:lpstr>
      <vt:lpstr>Rock Gypsum</vt:lpstr>
      <vt:lpstr>Dolostone</vt:lpstr>
      <vt:lpstr>Limestone</vt:lpstr>
      <vt:lpstr>Coal</vt:lpstr>
      <vt:lpstr>Section 3 – Metamorphic Rocks</vt:lpstr>
      <vt:lpstr>Metamorphic Rocks</vt:lpstr>
      <vt:lpstr>PowerPoint Presentation</vt:lpstr>
      <vt:lpstr>Metamorphic Textures</vt:lpstr>
      <vt:lpstr>Nonfoliated Rocks</vt:lpstr>
      <vt:lpstr>PowerPoint Presentation</vt:lpstr>
      <vt:lpstr>Regional Metamorphism</vt:lpstr>
      <vt:lpstr>Contact Metamorphism</vt:lpstr>
      <vt:lpstr>Hydrothermal metamorphism</vt:lpstr>
      <vt:lpstr>Slate</vt:lpstr>
      <vt:lpstr>Phyllite</vt:lpstr>
      <vt:lpstr>Schist</vt:lpstr>
      <vt:lpstr>Gneiss</vt:lpstr>
      <vt:lpstr>Anthracite Coal</vt:lpstr>
      <vt:lpstr>Hornfels</vt:lpstr>
      <vt:lpstr>Quartzite</vt:lpstr>
      <vt:lpstr>Marble</vt:lpstr>
      <vt:lpstr>Metaconglomerate</vt:lpstr>
      <vt:lpstr>Economic Importance of Metamorphic Rocks and Minerals</vt:lpstr>
      <vt:lpstr>The Rock Cycle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Willie</cp:lastModifiedBy>
  <cp:revision>151</cp:revision>
  <cp:lastPrinted>2013-07-12T13:26:11Z</cp:lastPrinted>
  <dcterms:created xsi:type="dcterms:W3CDTF">2013-07-09T14:24:31Z</dcterms:created>
  <dcterms:modified xsi:type="dcterms:W3CDTF">2017-05-30T23:33:12Z</dcterms:modified>
</cp:coreProperties>
</file>