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6" r:id="rId29"/>
    <p:sldId id="314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73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62" y="1083192"/>
            <a:ext cx="8238938" cy="868271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sz="4800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Minerals</a:t>
            </a:r>
            <a:endParaRPr lang="en-US" sz="4800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62" y="2300671"/>
            <a:ext cx="8238937" cy="3513666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What is a mineral?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Types of Minerals</a:t>
            </a: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" y="434181"/>
            <a:ext cx="8555277" cy="6416458"/>
          </a:xfrm>
        </p:spPr>
      </p:pic>
    </p:spTree>
    <p:extLst>
      <p:ext uri="{BB962C8B-B14F-4D97-AF65-F5344CB8AC3E}">
        <p14:creationId xmlns:p14="http://schemas.microsoft.com/office/powerpoint/2010/main" val="2110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9" y="663880"/>
            <a:ext cx="9147905" cy="5849654"/>
          </a:xfrm>
        </p:spPr>
      </p:pic>
    </p:spTree>
    <p:extLst>
      <p:ext uri="{BB962C8B-B14F-4D97-AF65-F5344CB8AC3E}">
        <p14:creationId xmlns:p14="http://schemas.microsoft.com/office/powerpoint/2010/main" val="5184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3" y="355894"/>
            <a:ext cx="6475956" cy="6475956"/>
          </a:xfrm>
        </p:spPr>
      </p:pic>
    </p:spTree>
    <p:extLst>
      <p:ext uri="{BB962C8B-B14F-4D97-AF65-F5344CB8AC3E}">
        <p14:creationId xmlns:p14="http://schemas.microsoft.com/office/powerpoint/2010/main" val="21638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735"/>
            <a:ext cx="8367386" cy="6275540"/>
          </a:xfrm>
        </p:spPr>
      </p:pic>
    </p:spTree>
    <p:extLst>
      <p:ext uri="{BB962C8B-B14F-4D97-AF65-F5344CB8AC3E}">
        <p14:creationId xmlns:p14="http://schemas.microsoft.com/office/powerpoint/2010/main" val="26914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3" y="413359"/>
            <a:ext cx="8417490" cy="6313118"/>
          </a:xfrm>
        </p:spPr>
      </p:pic>
    </p:spTree>
    <p:extLst>
      <p:ext uri="{BB962C8B-B14F-4D97-AF65-F5344CB8AC3E}">
        <p14:creationId xmlns:p14="http://schemas.microsoft.com/office/powerpoint/2010/main" val="37544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0445"/>
            <a:ext cx="8304755" cy="6228566"/>
          </a:xfrm>
        </p:spPr>
      </p:pic>
    </p:spTree>
    <p:extLst>
      <p:ext uri="{BB962C8B-B14F-4D97-AF65-F5344CB8AC3E}">
        <p14:creationId xmlns:p14="http://schemas.microsoft.com/office/powerpoint/2010/main" val="2986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8" y="186956"/>
            <a:ext cx="7772400" cy="6556310"/>
          </a:xfrm>
        </p:spPr>
      </p:pic>
    </p:spTree>
    <p:extLst>
      <p:ext uri="{BB962C8B-B14F-4D97-AF65-F5344CB8AC3E}">
        <p14:creationId xmlns:p14="http://schemas.microsoft.com/office/powerpoint/2010/main" val="973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3" y="274638"/>
            <a:ext cx="8236487" cy="6177366"/>
          </a:xfrm>
        </p:spPr>
      </p:pic>
    </p:spTree>
    <p:extLst>
      <p:ext uri="{BB962C8B-B14F-4D97-AF65-F5344CB8AC3E}">
        <p14:creationId xmlns:p14="http://schemas.microsoft.com/office/powerpoint/2010/main" val="40731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9" y="274638"/>
            <a:ext cx="7759874" cy="6545744"/>
          </a:xfrm>
        </p:spPr>
      </p:pic>
    </p:spTree>
    <p:extLst>
      <p:ext uri="{BB962C8B-B14F-4D97-AF65-F5344CB8AC3E}">
        <p14:creationId xmlns:p14="http://schemas.microsoft.com/office/powerpoint/2010/main" val="9245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57572" cy="6268179"/>
          </a:xfrm>
        </p:spPr>
      </p:pic>
    </p:spTree>
    <p:extLst>
      <p:ext uri="{BB962C8B-B14F-4D97-AF65-F5344CB8AC3E}">
        <p14:creationId xmlns:p14="http://schemas.microsoft.com/office/powerpoint/2010/main" val="116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83"/>
            <a:ext cx="8229600" cy="4173157"/>
          </a:xfrm>
        </p:spPr>
        <p:txBody>
          <a:bodyPr lIns="0" tIns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</a:t>
            </a:r>
            <a:r>
              <a:rPr lang="en-US" sz="2400" dirty="0">
                <a:latin typeface="Helvetica Light"/>
                <a:cs typeface="Helvetica Light"/>
              </a:rPr>
              <a:t>Minerals are naturally occurring, solid, inorganic compounds or elements</a:t>
            </a:r>
            <a:r>
              <a:rPr lang="en-US" sz="2400" dirty="0" smtClean="0">
                <a:latin typeface="Helvetica Light"/>
                <a:cs typeface="Helvetica Light"/>
              </a:rPr>
              <a:t>.</a:t>
            </a:r>
            <a:endParaRPr lang="en-US" sz="2400" dirty="0">
              <a:latin typeface="Helvetica Light"/>
              <a:cs typeface="Helvetica Light"/>
            </a:endParaRP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</a:rPr>
              <a:t>Minerals are classified based on their chemical properties and characteristics.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238059"/>
            <a:ext cx="196291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63835" cy="6272877"/>
          </a:xfrm>
        </p:spPr>
      </p:pic>
    </p:spTree>
    <p:extLst>
      <p:ext uri="{BB962C8B-B14F-4D97-AF65-F5344CB8AC3E}">
        <p14:creationId xmlns:p14="http://schemas.microsoft.com/office/powerpoint/2010/main" val="1891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3672"/>
            <a:ext cx="8229600" cy="6073445"/>
          </a:xfrm>
        </p:spPr>
      </p:pic>
    </p:spTree>
    <p:extLst>
      <p:ext uri="{BB962C8B-B14F-4D97-AF65-F5344CB8AC3E}">
        <p14:creationId xmlns:p14="http://schemas.microsoft.com/office/powerpoint/2010/main" val="32356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5" y="0"/>
            <a:ext cx="8342335" cy="6893403"/>
          </a:xfrm>
        </p:spPr>
      </p:pic>
    </p:spTree>
    <p:extLst>
      <p:ext uri="{BB962C8B-B14F-4D97-AF65-F5344CB8AC3E}">
        <p14:creationId xmlns:p14="http://schemas.microsoft.com/office/powerpoint/2010/main" val="910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695"/>
            <a:ext cx="9144000" cy="4716557"/>
          </a:xfrm>
        </p:spPr>
      </p:pic>
    </p:spTree>
    <p:extLst>
      <p:ext uri="{BB962C8B-B14F-4D97-AF65-F5344CB8AC3E}">
        <p14:creationId xmlns:p14="http://schemas.microsoft.com/office/powerpoint/2010/main" val="37403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" y="274638"/>
            <a:ext cx="8205739" cy="7198016"/>
          </a:xfrm>
        </p:spPr>
      </p:pic>
    </p:spTree>
    <p:extLst>
      <p:ext uri="{BB962C8B-B14F-4D97-AF65-F5344CB8AC3E}">
        <p14:creationId xmlns:p14="http://schemas.microsoft.com/office/powerpoint/2010/main" val="25059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" y="274638"/>
            <a:ext cx="8558707" cy="6306416"/>
          </a:xfrm>
        </p:spPr>
      </p:pic>
    </p:spTree>
    <p:extLst>
      <p:ext uri="{BB962C8B-B14F-4D97-AF65-F5344CB8AC3E}">
        <p14:creationId xmlns:p14="http://schemas.microsoft.com/office/powerpoint/2010/main" val="238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5" y="274638"/>
            <a:ext cx="8643705" cy="6369046"/>
          </a:xfrm>
        </p:spPr>
      </p:pic>
    </p:spTree>
    <p:extLst>
      <p:ext uri="{BB962C8B-B14F-4D97-AF65-F5344CB8AC3E}">
        <p14:creationId xmlns:p14="http://schemas.microsoft.com/office/powerpoint/2010/main" val="7788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9" y="388307"/>
            <a:ext cx="8196821" cy="6147615"/>
          </a:xfrm>
        </p:spPr>
      </p:pic>
    </p:spTree>
    <p:extLst>
      <p:ext uri="{BB962C8B-B14F-4D97-AF65-F5344CB8AC3E}">
        <p14:creationId xmlns:p14="http://schemas.microsoft.com/office/powerpoint/2010/main" val="31278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2" y="388308"/>
            <a:ext cx="8425839" cy="6319380"/>
          </a:xfrm>
        </p:spPr>
      </p:pic>
    </p:spTree>
    <p:extLst>
      <p:ext uri="{BB962C8B-B14F-4D97-AF65-F5344CB8AC3E}">
        <p14:creationId xmlns:p14="http://schemas.microsoft.com/office/powerpoint/2010/main" val="1310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8" y="776614"/>
            <a:ext cx="9151068" cy="5142029"/>
          </a:xfrm>
        </p:spPr>
      </p:pic>
    </p:spTree>
    <p:extLst>
      <p:ext uri="{BB962C8B-B14F-4D97-AF65-F5344CB8AC3E}">
        <p14:creationId xmlns:p14="http://schemas.microsoft.com/office/powerpoint/2010/main" val="14463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– What is a Mineral?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are minerals defined?</a:t>
            </a:r>
          </a:p>
          <a:p>
            <a:pPr lvl="1"/>
            <a:r>
              <a:rPr lang="en-US" dirty="0" smtClean="0"/>
              <a:t>How do minerals form?</a:t>
            </a:r>
          </a:p>
          <a:p>
            <a:pPr lvl="1"/>
            <a:r>
              <a:rPr lang="en-US" dirty="0" smtClean="0"/>
              <a:t>How are minerals classified?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in composition,</a:t>
            </a:r>
          </a:p>
          <a:p>
            <a:pPr lvl="1"/>
            <a:r>
              <a:rPr lang="en-US" dirty="0" smtClean="0"/>
              <a:t>Chemical composition can vary slightly depending on the temperature at which the mineral formed,</a:t>
            </a:r>
          </a:p>
          <a:p>
            <a:pPr lvl="1"/>
            <a:r>
              <a:rPr lang="en-US" dirty="0" smtClean="0"/>
              <a:t>This can affect how the mineral looks.</a:t>
            </a:r>
          </a:p>
        </p:txBody>
      </p:sp>
    </p:spTree>
    <p:extLst>
      <p:ext uri="{BB962C8B-B14F-4D97-AF65-F5344CB8AC3E}">
        <p14:creationId xmlns:p14="http://schemas.microsoft.com/office/powerpoint/2010/main" val="7603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3,000 minerals, only about 30 of them are common in rocks.</a:t>
            </a:r>
          </a:p>
          <a:p>
            <a:r>
              <a:rPr lang="en-US" dirty="0" smtClean="0"/>
              <a:t>Of these 8-10 are referred to as rock forming minerals because they make up most of the rocks on Earth’s crust.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from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Molten material that forms and accumulates below Earth’s surface is called magma.</a:t>
            </a:r>
          </a:p>
          <a:p>
            <a:r>
              <a:rPr lang="en-US" dirty="0" smtClean="0"/>
              <a:t>Magma is less dense than the surrounding rock and can rise up to the surface.</a:t>
            </a:r>
          </a:p>
          <a:p>
            <a:r>
              <a:rPr lang="en-US" dirty="0" smtClean="0"/>
              <a:t>Magma that makes it to the surface is called lava.</a:t>
            </a:r>
          </a:p>
          <a:p>
            <a:r>
              <a:rPr lang="en-US" dirty="0" smtClean="0"/>
              <a:t>The rate at which magma cools affects the size of the crystals inside of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Magma that cools slowly within Earth’s surface has time to develop large crystals.</a:t>
            </a:r>
          </a:p>
          <a:p>
            <a:r>
              <a:rPr lang="en-US" dirty="0" smtClean="0"/>
              <a:t>Magma that reaches Earth’s surface or comes in contact  with water (lava) it cools quickly and it does not have time to form crystals.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from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are often dissolved in water.</a:t>
            </a:r>
          </a:p>
          <a:p>
            <a:r>
              <a:rPr lang="en-US" dirty="0" smtClean="0"/>
              <a:t>For example, ocean water evaporates and forms salt.</a:t>
            </a:r>
          </a:p>
          <a:p>
            <a:r>
              <a:rPr lang="en-US" dirty="0" smtClean="0"/>
              <a:t>Saturated liquid – when a liquid becomes full of a dissolved substance and no more substance can dissolve in it.</a:t>
            </a:r>
          </a:p>
          <a:p>
            <a:r>
              <a:rPr lang="en-US" dirty="0" smtClean="0"/>
              <a:t>Minerals that form from evaporation are called </a:t>
            </a:r>
            <a:r>
              <a:rPr lang="en-US" dirty="0" err="1" smtClean="0"/>
              <a:t>evaporites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Minerals are identified by physical and chemical properties</a:t>
            </a:r>
          </a:p>
          <a:p>
            <a:pPr lvl="1"/>
            <a:r>
              <a:rPr lang="en-US" dirty="0" smtClean="0"/>
              <a:t>Crystal form</a:t>
            </a:r>
          </a:p>
          <a:p>
            <a:pPr lvl="1"/>
            <a:r>
              <a:rPr lang="en-US" dirty="0" smtClean="0"/>
              <a:t>Luster</a:t>
            </a:r>
          </a:p>
          <a:p>
            <a:pPr lvl="1"/>
            <a:r>
              <a:rPr lang="en-US" dirty="0" smtClean="0"/>
              <a:t>Hardness</a:t>
            </a:r>
          </a:p>
          <a:p>
            <a:pPr lvl="1"/>
            <a:r>
              <a:rPr lang="en-US" dirty="0" smtClean="0"/>
              <a:t>Cleavage or Fracture</a:t>
            </a:r>
          </a:p>
          <a:p>
            <a:pPr lvl="1"/>
            <a:r>
              <a:rPr lang="en-US" dirty="0" smtClean="0"/>
              <a:t>Streak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minerals have distinct crystal shapes and are easily recognizable.</a:t>
            </a:r>
          </a:p>
          <a:p>
            <a:r>
              <a:rPr lang="en-US" dirty="0" smtClean="0"/>
              <a:t>For example, halite (table salt) forms perfect cubes.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Luster – the way a mineral reflects light off its surface.</a:t>
            </a:r>
          </a:p>
          <a:p>
            <a:r>
              <a:rPr lang="en-US" dirty="0" smtClean="0"/>
              <a:t>Metallic luster reflects light like a shiny metal.</a:t>
            </a:r>
          </a:p>
          <a:p>
            <a:r>
              <a:rPr lang="en-US" dirty="0" smtClean="0"/>
              <a:t>Nonmetallic luster reflects light in a dull, pearly, waxy-like look.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Hardness is the measure of how easily a mineral can be scratched.</a:t>
            </a:r>
          </a:p>
          <a:p>
            <a:r>
              <a:rPr lang="en-US" dirty="0" smtClean="0"/>
              <a:t>One of the most reliable tests.</a:t>
            </a:r>
          </a:p>
          <a:p>
            <a:r>
              <a:rPr lang="en-US" dirty="0" smtClean="0"/>
              <a:t>Developed by a German scientist – </a:t>
            </a:r>
            <a:r>
              <a:rPr lang="en-US" dirty="0" err="1" smtClean="0"/>
              <a:t>Freidrich</a:t>
            </a:r>
            <a:r>
              <a:rPr lang="en-US" dirty="0" smtClean="0"/>
              <a:t> Mohs.</a:t>
            </a:r>
          </a:p>
          <a:p>
            <a:r>
              <a:rPr lang="en-US" dirty="0" smtClean="0"/>
              <a:t>Compares the relative hardness  of 10 minerals.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Common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Fingernail – 2.5</a:t>
            </a:r>
          </a:p>
          <a:p>
            <a:r>
              <a:rPr lang="en-US" dirty="0" smtClean="0"/>
              <a:t>Copper Penny – 3.5</a:t>
            </a:r>
          </a:p>
          <a:p>
            <a:r>
              <a:rPr lang="en-US" dirty="0" smtClean="0"/>
              <a:t>Iron Nail – 4.5</a:t>
            </a:r>
          </a:p>
          <a:p>
            <a:r>
              <a:rPr lang="en-US" dirty="0" smtClean="0"/>
              <a:t>Glass – 5.5</a:t>
            </a:r>
          </a:p>
          <a:p>
            <a:r>
              <a:rPr lang="en-US" dirty="0" smtClean="0"/>
              <a:t>Streak Plate – 6.5 – 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crust is composed of about 3,000 minerals.</a:t>
            </a:r>
          </a:p>
          <a:p>
            <a:r>
              <a:rPr lang="en-US" dirty="0" smtClean="0"/>
              <a:t>Minerals make rocks. Rocks don’t make minerals.</a:t>
            </a:r>
          </a:p>
          <a:p>
            <a:r>
              <a:rPr lang="en-US" dirty="0" smtClean="0"/>
              <a:t>Mineral is a naturally occurring, inorganic solid, with a specific chemical composition and definite crystalline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or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arrangements determines how a mineral will break.</a:t>
            </a:r>
          </a:p>
          <a:p>
            <a:r>
              <a:rPr lang="en-US" dirty="0" smtClean="0"/>
              <a:t>Mineral break along planes where atomic bonding is weak.</a:t>
            </a:r>
          </a:p>
          <a:p>
            <a:r>
              <a:rPr lang="en-US" dirty="0" smtClean="0"/>
              <a:t>A mineral that splits easily and evenly along one or more flat planes is called cleavage.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that break unevenly along rough, jagged edges is called fracture.</a:t>
            </a:r>
          </a:p>
          <a:p>
            <a:r>
              <a:rPr lang="en-US" dirty="0" smtClean="0"/>
              <a:t>Some minerals break in an arc-like pattern that is called a </a:t>
            </a:r>
            <a:r>
              <a:rPr lang="en-US" dirty="0" err="1" smtClean="0"/>
              <a:t>conchoidal</a:t>
            </a:r>
            <a:r>
              <a:rPr lang="en-US" dirty="0" smtClean="0"/>
              <a:t> fracture.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mineral is rubbed across an unglazed porcelain plate it will sometimes leave a powdered streak on the surface of the plate.</a:t>
            </a:r>
          </a:p>
          <a:p>
            <a:r>
              <a:rPr lang="en-US" dirty="0" smtClean="0"/>
              <a:t>Streak is the color of the powdered form of the mineral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is the visual appearance of the mineral.</a:t>
            </a:r>
          </a:p>
          <a:p>
            <a:r>
              <a:rPr lang="en-US" dirty="0" smtClean="0"/>
              <a:t>Color is the result of trace elements present when the mineral formed.</a:t>
            </a:r>
          </a:p>
          <a:p>
            <a:r>
              <a:rPr lang="en-US" dirty="0" smtClean="0"/>
              <a:t>Color is an unreliable method of identifying minerals because the same mineral can have different colors.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minerals have unique properties that aid in identification.</a:t>
            </a:r>
          </a:p>
          <a:p>
            <a:r>
              <a:rPr lang="en-US" dirty="0" smtClean="0"/>
              <a:t>Magnetism, double refraction, fluorescence, bubbles with hydrochloric acid.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is how a mineral feels.</a:t>
            </a:r>
          </a:p>
          <a:p>
            <a:r>
              <a:rPr lang="en-US" dirty="0" smtClean="0"/>
              <a:t>Some minerals may feel smooth.</a:t>
            </a:r>
          </a:p>
          <a:p>
            <a:r>
              <a:rPr lang="en-US" dirty="0" smtClean="0"/>
              <a:t>Talc may feel greasy.</a:t>
            </a:r>
          </a:p>
          <a:p>
            <a:r>
              <a:rPr lang="en-US" dirty="0" smtClean="0"/>
              <a:t>Texture is used with other tests during identification.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Specific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minerals of the same size may have different weights due to the  arrangement of the internal atoms.</a:t>
            </a:r>
          </a:p>
          <a:p>
            <a:r>
              <a:rPr lang="en-US" dirty="0" smtClean="0"/>
              <a:t>Density = mass/volume</a:t>
            </a:r>
          </a:p>
          <a:p>
            <a:r>
              <a:rPr lang="en-US" dirty="0" smtClean="0"/>
              <a:t>D = m/v</a:t>
            </a:r>
          </a:p>
          <a:p>
            <a:r>
              <a:rPr lang="en-US" dirty="0" smtClean="0"/>
              <a:t>Specific gravity is the ratio of a mass of a mineral to an equal mass of water at 4</a:t>
            </a:r>
            <a:r>
              <a:rPr lang="en-US" dirty="0" smtClean="0">
                <a:latin typeface="Calibri"/>
                <a:cs typeface="Calibri"/>
              </a:rPr>
              <a:t>˚C.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Types of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are the major mineral groups?</a:t>
            </a:r>
          </a:p>
          <a:p>
            <a:pPr lvl="1"/>
            <a:r>
              <a:rPr lang="en-US" dirty="0" smtClean="0"/>
              <a:t>How is the silicon-oxygen tetrahedron illustrated?</a:t>
            </a:r>
          </a:p>
          <a:p>
            <a:pPr lvl="1"/>
            <a:r>
              <a:rPr lang="en-US" dirty="0" smtClean="0"/>
              <a:t>How are mineral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combine many different ways and proportions creating different types of minerals.</a:t>
            </a:r>
          </a:p>
          <a:p>
            <a:r>
              <a:rPr lang="en-US" dirty="0" smtClean="0"/>
              <a:t>These minerals can be placed into groups based on their chemical nature and specific 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06" y="0"/>
            <a:ext cx="5472858" cy="6908540"/>
          </a:xfrm>
        </p:spPr>
      </p:pic>
    </p:spTree>
    <p:extLst>
      <p:ext uri="{BB962C8B-B14F-4D97-AF65-F5344CB8AC3E}">
        <p14:creationId xmlns:p14="http://schemas.microsoft.com/office/powerpoint/2010/main" val="33896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naturally occurring,</a:t>
            </a:r>
          </a:p>
          <a:p>
            <a:pPr lvl="1"/>
            <a:r>
              <a:rPr lang="en-US" dirty="0" smtClean="0"/>
              <a:t>Formed from natural processes.</a:t>
            </a:r>
          </a:p>
          <a:p>
            <a:r>
              <a:rPr lang="en-US" dirty="0" smtClean="0"/>
              <a:t>Are inorganic,</a:t>
            </a:r>
          </a:p>
          <a:p>
            <a:pPr lvl="1"/>
            <a:r>
              <a:rPr lang="en-US" dirty="0" smtClean="0"/>
              <a:t>Have never been alive.</a:t>
            </a:r>
          </a:p>
          <a:p>
            <a:r>
              <a:rPr lang="en-US" dirty="0" smtClean="0"/>
              <a:t>Definite chemical structure,</a:t>
            </a:r>
          </a:p>
          <a:p>
            <a:pPr lvl="1"/>
            <a:r>
              <a:rPr lang="en-US" dirty="0" smtClean="0"/>
              <a:t>Atoms are arranged in regular geometric patterns.</a:t>
            </a:r>
          </a:p>
          <a:p>
            <a:r>
              <a:rPr lang="en-US" dirty="0" smtClean="0"/>
              <a:t>Solids with specific chemical composition,</a:t>
            </a:r>
          </a:p>
          <a:p>
            <a:pPr lvl="1"/>
            <a:r>
              <a:rPr lang="en-US" dirty="0" smtClean="0"/>
              <a:t>Can be identified by their chemical formula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0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Types of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are the major mineral groups?</a:t>
            </a:r>
          </a:p>
          <a:p>
            <a:pPr lvl="1"/>
            <a:r>
              <a:rPr lang="en-US" dirty="0" smtClean="0"/>
              <a:t>How is the silicon-oxygen tetrahedron </a:t>
            </a:r>
            <a:r>
              <a:rPr lang="en-US" dirty="0" err="1" smtClean="0"/>
              <a:t>illusrated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are minerals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is the most abundant element in Earth’s crust.</a:t>
            </a:r>
          </a:p>
          <a:p>
            <a:r>
              <a:rPr lang="en-US" dirty="0" smtClean="0"/>
              <a:t>Elements that contain oxygen and silicon are known as silicates.</a:t>
            </a:r>
          </a:p>
          <a:p>
            <a:r>
              <a:rPr lang="en-US" dirty="0" smtClean="0"/>
              <a:t>Silicates make up about 96% of Earth’s minerals.	</a:t>
            </a:r>
          </a:p>
          <a:p>
            <a:r>
              <a:rPr lang="en-US" dirty="0" smtClean="0"/>
              <a:t>Quartz and feldspar are silicates.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Tetrahedron is a geometric solid having 4 sides that are equilateral triangles.</a:t>
            </a:r>
          </a:p>
          <a:p>
            <a:r>
              <a:rPr lang="en-US" dirty="0" smtClean="0"/>
              <a:t>Silicon has 4 valence electrons which allows it to bond easily with oxygen which has 7 electrons.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1" y="162839"/>
            <a:ext cx="8333983" cy="6501008"/>
          </a:xfrm>
        </p:spPr>
      </p:pic>
    </p:spTree>
    <p:extLst>
      <p:ext uri="{BB962C8B-B14F-4D97-AF65-F5344CB8AC3E}">
        <p14:creationId xmlns:p14="http://schemas.microsoft.com/office/powerpoint/2010/main" val="11866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combines easily with other elements and forms other mineral groups.</a:t>
            </a:r>
          </a:p>
          <a:p>
            <a:r>
              <a:rPr lang="en-US" dirty="0" smtClean="0"/>
              <a:t>Carbonates are minerals composed of one of more metallic elements and the carbonate ion CO</a:t>
            </a:r>
            <a:r>
              <a:rPr lang="en-US" dirty="0" smtClean="0">
                <a:latin typeface="Calibri"/>
                <a:cs typeface="Calibri"/>
              </a:rPr>
              <a:t>₃²ˉ</a:t>
            </a:r>
          </a:p>
          <a:p>
            <a:r>
              <a:rPr lang="en-US" dirty="0" smtClean="0">
                <a:latin typeface="Calibri"/>
                <a:cs typeface="Calibri"/>
              </a:rPr>
              <a:t>Examples of carbonates are calcite and dolomite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Oxides are compounds with oxygen and a metal.</a:t>
            </a:r>
          </a:p>
          <a:p>
            <a:r>
              <a:rPr lang="en-US" dirty="0" smtClean="0"/>
              <a:t>Hematite and magnetite are common oxides.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Sulfides such as pyrite.</a:t>
            </a:r>
          </a:p>
          <a:p>
            <a:r>
              <a:rPr lang="en-US" dirty="0" smtClean="0"/>
              <a:t>Sulfates such as anhydrite.</a:t>
            </a:r>
          </a:p>
          <a:p>
            <a:r>
              <a:rPr lang="en-US" dirty="0" smtClean="0"/>
              <a:t>Halides such as halite.</a:t>
            </a:r>
          </a:p>
          <a:p>
            <a:r>
              <a:rPr lang="en-US" dirty="0" smtClean="0"/>
              <a:t>Native elements such as gold, silver, copper, nickel, etc. is made up of only one element.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mineral is an ore if it contains a valuable substance the can be mined for profit.</a:t>
            </a:r>
          </a:p>
          <a:p>
            <a:r>
              <a:rPr lang="en-US" dirty="0" smtClean="0"/>
              <a:t>Hematite is an ore because it contains the element iron.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53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Ores are located deep within Earth are removed by mining.</a:t>
            </a:r>
          </a:p>
          <a:p>
            <a:r>
              <a:rPr lang="en-US" dirty="0" smtClean="0"/>
              <a:t>Overburden, unwanted rocks and minerals are removed to get at the desired mineral.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Gems are valuable minerals that are prized for their rarity and beauty.</a:t>
            </a:r>
          </a:p>
          <a:p>
            <a:r>
              <a:rPr lang="en-US" dirty="0" smtClean="0"/>
              <a:t>They are very hard and scratch resistant</a:t>
            </a:r>
          </a:p>
          <a:p>
            <a:r>
              <a:rPr lang="en-US" dirty="0" smtClean="0"/>
              <a:t>Gems are rubies, emeralds, </a:t>
            </a:r>
            <a:r>
              <a:rPr lang="en-US" smtClean="0"/>
              <a:t>and diamonds.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56" y="-1"/>
            <a:ext cx="5500410" cy="6943318"/>
          </a:xfrm>
        </p:spPr>
      </p:pic>
    </p:spTree>
    <p:extLst>
      <p:ext uri="{BB962C8B-B14F-4D97-AF65-F5344CB8AC3E}">
        <p14:creationId xmlns:p14="http://schemas.microsoft.com/office/powerpoint/2010/main" val="1016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" y="89983"/>
            <a:ext cx="8980753" cy="6669941"/>
          </a:xfrm>
        </p:spPr>
      </p:pic>
    </p:spTree>
    <p:extLst>
      <p:ext uri="{BB962C8B-B14F-4D97-AF65-F5344CB8AC3E}">
        <p14:creationId xmlns:p14="http://schemas.microsoft.com/office/powerpoint/2010/main" val="1388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9" y="294089"/>
            <a:ext cx="8768219" cy="6563911"/>
          </a:xfrm>
        </p:spPr>
      </p:pic>
    </p:spTree>
    <p:extLst>
      <p:ext uri="{BB962C8B-B14F-4D97-AF65-F5344CB8AC3E}">
        <p14:creationId xmlns:p14="http://schemas.microsoft.com/office/powerpoint/2010/main" val="39747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" y="432147"/>
            <a:ext cx="8567803" cy="6425853"/>
          </a:xfrm>
        </p:spPr>
      </p:pic>
    </p:spTree>
    <p:extLst>
      <p:ext uri="{BB962C8B-B14F-4D97-AF65-F5344CB8AC3E}">
        <p14:creationId xmlns:p14="http://schemas.microsoft.com/office/powerpoint/2010/main" val="7248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1086</Words>
  <Application>Microsoft Office PowerPoint</Application>
  <PresentationFormat>On-screen Show (4:3)</PresentationFormat>
  <Paragraphs>137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Minerals</vt:lpstr>
      <vt:lpstr>PowerPoint Presentation</vt:lpstr>
      <vt:lpstr>Section 1 – What is a Mineral?</vt:lpstr>
      <vt:lpstr>Minerals Characteristics</vt:lpstr>
      <vt:lpstr>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Minerals from Magma</vt:lpstr>
      <vt:lpstr>PowerPoint Presentation</vt:lpstr>
      <vt:lpstr>Minerals from Solutions</vt:lpstr>
      <vt:lpstr>Identifying Minerals</vt:lpstr>
      <vt:lpstr>Crystal Form</vt:lpstr>
      <vt:lpstr>Luster</vt:lpstr>
      <vt:lpstr>Hardness</vt:lpstr>
      <vt:lpstr>Hardness of Common Objects</vt:lpstr>
      <vt:lpstr>Cleavage or Fracture</vt:lpstr>
      <vt:lpstr>Fracture</vt:lpstr>
      <vt:lpstr>Streak</vt:lpstr>
      <vt:lpstr>Color</vt:lpstr>
      <vt:lpstr>Special Properties</vt:lpstr>
      <vt:lpstr>Texture</vt:lpstr>
      <vt:lpstr>Density and Specific Gravity</vt:lpstr>
      <vt:lpstr>Section 2 – Types of Minerals</vt:lpstr>
      <vt:lpstr>Mineral Groups</vt:lpstr>
      <vt:lpstr>PowerPoint Presentation</vt:lpstr>
      <vt:lpstr>Section 2 – Types of Minerals</vt:lpstr>
      <vt:lpstr>Silicates</vt:lpstr>
      <vt:lpstr>PowerPoint Presentation</vt:lpstr>
      <vt:lpstr>PowerPoint Presentation</vt:lpstr>
      <vt:lpstr>Carbonates</vt:lpstr>
      <vt:lpstr>Oxides</vt:lpstr>
      <vt:lpstr>Other Groups</vt:lpstr>
      <vt:lpstr>Ores</vt:lpstr>
      <vt:lpstr>Mines</vt:lpstr>
      <vt:lpstr>Gems 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147</cp:revision>
  <cp:lastPrinted>2013-07-12T13:26:11Z</cp:lastPrinted>
  <dcterms:created xsi:type="dcterms:W3CDTF">2013-07-09T14:24:31Z</dcterms:created>
  <dcterms:modified xsi:type="dcterms:W3CDTF">2017-05-29T18:55:09Z</dcterms:modified>
</cp:coreProperties>
</file>