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90" r:id="rId6"/>
    <p:sldId id="261" r:id="rId7"/>
    <p:sldId id="291" r:id="rId8"/>
    <p:sldId id="262" r:id="rId9"/>
    <p:sldId id="292" r:id="rId10"/>
    <p:sldId id="263" r:id="rId11"/>
    <p:sldId id="264" r:id="rId12"/>
    <p:sldId id="265" r:id="rId13"/>
    <p:sldId id="266" r:id="rId14"/>
    <p:sldId id="267" r:id="rId15"/>
    <p:sldId id="269" r:id="rId16"/>
    <p:sldId id="268" r:id="rId17"/>
    <p:sldId id="293" r:id="rId18"/>
    <p:sldId id="270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94" r:id="rId30"/>
    <p:sldId id="282" r:id="rId31"/>
    <p:sldId id="283" r:id="rId32"/>
    <p:sldId id="284" r:id="rId33"/>
    <p:sldId id="295" r:id="rId34"/>
    <p:sldId id="285" r:id="rId35"/>
    <p:sldId id="286" r:id="rId36"/>
    <p:sldId id="287" r:id="rId37"/>
    <p:sldId id="297" r:id="rId38"/>
    <p:sldId id="288" r:id="rId39"/>
    <p:sldId id="298" r:id="rId40"/>
    <p:sldId id="296" r:id="rId41"/>
    <p:sldId id="289" r:id="rId42"/>
    <p:sldId id="299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BE71FF"/>
    <a:srgbClr val="9CCB0D"/>
    <a:srgbClr val="A6D70E"/>
    <a:srgbClr val="8DD705"/>
    <a:srgbClr val="86CB07"/>
    <a:srgbClr val="73BF08"/>
    <a:srgbClr val="6DB30A"/>
    <a:srgbClr val="B90000"/>
    <a:srgbClr val="B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4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5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6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4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F1B3-84ED-1A4A-A5E2-67B782020111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cqauZq4uYM" TargetMode="External"/><Relationship Id="rId2" Type="http://schemas.openxmlformats.org/officeDocument/2006/relationships/hyperlink" Target="https://www.youtube.com/watch?v=GFIvXVMbII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862" y="1083192"/>
            <a:ext cx="8238938" cy="868271"/>
          </a:xfrm>
        </p:spPr>
        <p:txBody>
          <a:bodyPr lIns="0" tIns="0" bIns="0" anchor="t" anchorCtr="0">
            <a:noAutofit/>
          </a:bodyPr>
          <a:lstStyle/>
          <a:p>
            <a:pPr algn="l"/>
            <a:r>
              <a:rPr lang="en-US" sz="4800" b="1" dirty="0" smtClean="0">
                <a:solidFill>
                  <a:srgbClr val="6600FF"/>
                </a:solidFill>
                <a:uFill>
                  <a:solidFill>
                    <a:schemeClr val="bg1">
                      <a:lumMod val="75000"/>
                    </a:schemeClr>
                  </a:solidFill>
                </a:uFill>
                <a:latin typeface="Helvetica"/>
                <a:cs typeface="Helvetica"/>
              </a:rPr>
              <a:t>Chapter 3 - Minerals</a:t>
            </a:r>
            <a:endParaRPr lang="en-US" sz="4800" b="1" dirty="0">
              <a:solidFill>
                <a:srgbClr val="6600FF"/>
              </a:solidFill>
              <a:uFill>
                <a:solidFill>
                  <a:schemeClr val="bg1">
                    <a:lumMod val="75000"/>
                  </a:schemeClr>
                </a:solidFill>
              </a:uFill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862" y="2300671"/>
            <a:ext cx="8238937" cy="3513666"/>
          </a:xfrm>
        </p:spPr>
        <p:txBody>
          <a:bodyPr lIns="0" tIns="0" rIns="0" bIns="0">
            <a:normAutofit/>
          </a:bodyPr>
          <a:lstStyle/>
          <a:p>
            <a:pPr algn="l"/>
            <a:r>
              <a:rPr lang="en-US" sz="2800" b="1" dirty="0" smtClean="0">
                <a:latin typeface="Helvetica"/>
                <a:cs typeface="Helvetica"/>
              </a:rPr>
              <a:t>Section 1:  </a:t>
            </a:r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What is a mineral?</a:t>
            </a:r>
          </a:p>
          <a:p>
            <a:pPr algn="l"/>
            <a:r>
              <a:rPr lang="en-US" sz="2800" b="1" dirty="0" smtClean="0">
                <a:latin typeface="Helvetica"/>
                <a:cs typeface="Helvetica"/>
              </a:rPr>
              <a:t>Section 2:  </a:t>
            </a:r>
            <a:r>
              <a:rPr lang="en-US" sz="2800" dirty="0" smtClean="0">
                <a:solidFill>
                  <a:srgbClr val="000000"/>
                </a:solidFill>
                <a:latin typeface="Helvetica"/>
                <a:cs typeface="Helvetica"/>
              </a:rPr>
              <a:t>Types of Minerals</a:t>
            </a:r>
          </a:p>
        </p:txBody>
      </p:sp>
    </p:spTree>
    <p:extLst>
      <p:ext uri="{BB962C8B-B14F-4D97-AF65-F5344CB8AC3E}">
        <p14:creationId xmlns:p14="http://schemas.microsoft.com/office/powerpoint/2010/main" val="365925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Surrounding the nucleus of a atom are smaller particles called electrons.</a:t>
            </a:r>
          </a:p>
          <a:p>
            <a:r>
              <a:rPr lang="en-US" dirty="0" smtClean="0"/>
              <a:t>Electrons have little mass and a negative charge.</a:t>
            </a:r>
          </a:p>
          <a:p>
            <a:r>
              <a:rPr lang="en-US" dirty="0" smtClean="0"/>
              <a:t>The electrons orbit the nucleus in a cloud-like region.</a:t>
            </a:r>
          </a:p>
          <a:p>
            <a:r>
              <a:rPr lang="en-US" dirty="0" smtClean="0"/>
              <a:t>The overall charge of an atom is zero –           +1-1+0=0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02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7" y="814192"/>
            <a:ext cx="9178364" cy="5185775"/>
          </a:xfrm>
        </p:spPr>
      </p:pic>
    </p:spTree>
    <p:extLst>
      <p:ext uri="{BB962C8B-B14F-4D97-AF65-F5344CB8AC3E}">
        <p14:creationId xmlns:p14="http://schemas.microsoft.com/office/powerpoint/2010/main" val="313941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Table of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92 elements that occur naturally on Earth and the stars.</a:t>
            </a:r>
          </a:p>
          <a:p>
            <a:r>
              <a:rPr lang="en-US" dirty="0" smtClean="0"/>
              <a:t>There are other elements that have been created in laboratories.</a:t>
            </a:r>
          </a:p>
          <a:p>
            <a:r>
              <a:rPr lang="en-US" dirty="0" smtClean="0"/>
              <a:t>They are all arranged on the periodic table of elements.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6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96" y="979227"/>
            <a:ext cx="8838718" cy="5144136"/>
          </a:xfrm>
        </p:spPr>
      </p:pic>
    </p:spTree>
    <p:extLst>
      <p:ext uri="{BB962C8B-B14F-4D97-AF65-F5344CB8AC3E}">
        <p14:creationId xmlns:p14="http://schemas.microsoft.com/office/powerpoint/2010/main" val="375816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element is identified by a one, two, or three letter abbreviation known as a chemical symbol.</a:t>
            </a:r>
          </a:p>
          <a:p>
            <a:r>
              <a:rPr lang="en-US" dirty="0" smtClean="0"/>
              <a:t>The abbreviation is of the elements English or Latin name.</a:t>
            </a:r>
          </a:p>
          <a:p>
            <a:r>
              <a:rPr lang="en-US" dirty="0" smtClean="0"/>
              <a:t>All of the elements are arranged by their chemical properties.</a:t>
            </a:r>
          </a:p>
          <a:p>
            <a:r>
              <a:rPr lang="en-US" dirty="0" smtClean="0"/>
              <a:t>Elements that behave the same are together.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84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Atomic number is the number of protons in an atom’s nucleus.</a:t>
            </a:r>
          </a:p>
          <a:p>
            <a:r>
              <a:rPr lang="en-US" dirty="0" smtClean="0"/>
              <a:t>Mass number is the sum of the  protons and neutrons.</a:t>
            </a:r>
          </a:p>
          <a:p>
            <a:r>
              <a:rPr lang="en-US" dirty="0" smtClean="0"/>
              <a:t>Isotopes are atom of the same element that have the same number of protons but a different number of neutrons.</a:t>
            </a:r>
          </a:p>
        </p:txBody>
      </p:sp>
    </p:spTree>
    <p:extLst>
      <p:ext uri="{BB962C8B-B14F-4D97-AF65-F5344CB8AC3E}">
        <p14:creationId xmlns:p14="http://schemas.microsoft.com/office/powerpoint/2010/main" val="71296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330" y="530036"/>
            <a:ext cx="5577840" cy="5577840"/>
          </a:xfrm>
        </p:spPr>
      </p:pic>
      <p:sp>
        <p:nvSpPr>
          <p:cNvPr id="5" name="Right Arrow 4"/>
          <p:cNvSpPr/>
          <p:nvPr/>
        </p:nvSpPr>
        <p:spPr>
          <a:xfrm>
            <a:off x="313151" y="987137"/>
            <a:ext cx="2029216" cy="8610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Atomic Number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480159" y="2736056"/>
            <a:ext cx="2029216" cy="8610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Chemical Symbol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1327759" y="4241267"/>
            <a:ext cx="2029216" cy="8610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Chemical Name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1327759" y="5102268"/>
            <a:ext cx="2029216" cy="8610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Atomic Mass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7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www.youtube.com/watch?v=GFIvXVMbII0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www.youtube.com/watch?v=1cqauZq4uYM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49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Isotopes tend to be radioactive.</a:t>
            </a:r>
          </a:p>
          <a:p>
            <a:r>
              <a:rPr lang="en-US" dirty="0" smtClean="0"/>
              <a:t>Electrons move around in the “cloud” to different energy levels.</a:t>
            </a:r>
          </a:p>
          <a:p>
            <a:r>
              <a:rPr lang="en-US" dirty="0" smtClean="0"/>
              <a:t>Electrons that are closest to the outside are called valence electrons.  </a:t>
            </a:r>
          </a:p>
          <a:p>
            <a:r>
              <a:rPr lang="en-US" dirty="0" smtClean="0"/>
              <a:t>These electrons are responsible for reactions.</a:t>
            </a:r>
          </a:p>
          <a:p>
            <a:r>
              <a:rPr lang="en-US" dirty="0" smtClean="0"/>
              <a:t>All elements want to have 8 valence electrons to “be happy”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3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element that gains or loses an electron is called an ion.</a:t>
            </a:r>
          </a:p>
          <a:p>
            <a:r>
              <a:rPr lang="en-US" dirty="0" smtClean="0"/>
              <a:t>If it loses an electron it becomes positively charged.</a:t>
            </a:r>
          </a:p>
          <a:p>
            <a:r>
              <a:rPr lang="en-US" dirty="0" smtClean="0"/>
              <a:t>If it gains an electron it becomes negatively charged.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26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3283"/>
            <a:ext cx="8229600" cy="4173157"/>
          </a:xfrm>
        </p:spPr>
        <p:txBody>
          <a:bodyPr lIns="0" tIns="0">
            <a:norm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Section 1: </a:t>
            </a:r>
            <a:r>
              <a:rPr lang="en-US" sz="2400" dirty="0">
                <a:latin typeface="Helvetica Light"/>
                <a:cs typeface="Helvetica Light"/>
              </a:rPr>
              <a:t>Minerals are naturally occurring, solid, inorganic compounds or elements</a:t>
            </a:r>
            <a:r>
              <a:rPr lang="en-US" sz="2400" dirty="0" smtClean="0">
                <a:latin typeface="Helvetica Light"/>
                <a:cs typeface="Helvetica Light"/>
              </a:rPr>
              <a:t>.</a:t>
            </a:r>
            <a:endParaRPr lang="en-US" sz="2400" dirty="0">
              <a:latin typeface="Helvetica Light"/>
              <a:cs typeface="Helvetica Light"/>
            </a:endParaRPr>
          </a:p>
          <a:p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Section 2: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2400" dirty="0">
                <a:latin typeface="Helvetica Light"/>
              </a:rPr>
              <a:t>Minerals are classified based on their chemical properties and characteristics.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38059"/>
            <a:ext cx="1983232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5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Oxygen is the most abundant element in Earth’s crust</a:t>
            </a:r>
            <a:r>
              <a:rPr lang="en-US" dirty="0" smtClean="0"/>
              <a:t>. (ESRT page 1)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2645862"/>
            <a:ext cx="69850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7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 – 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different types of chemical bonds that unite atoms to form compounds?</a:t>
            </a:r>
          </a:p>
          <a:p>
            <a:r>
              <a:rPr lang="en-US" dirty="0" smtClean="0"/>
              <a:t>How is the nature of chemical bonds that hold compounds together related to the physical structures of compounds?</a:t>
            </a:r>
          </a:p>
          <a:p>
            <a:r>
              <a:rPr lang="en-US" dirty="0" smtClean="0"/>
              <a:t>What are the different types of mixtures and solutions?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89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 – Combining Matter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85" y="1655632"/>
            <a:ext cx="3552825" cy="25622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28" y="1655632"/>
            <a:ext cx="2024484" cy="24688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47128" y="4359058"/>
            <a:ext cx="2024484" cy="7891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Sodium </a:t>
            </a:r>
          </a:p>
          <a:p>
            <a:pPr algn="ctr"/>
            <a:r>
              <a:rPr lang="en-US" dirty="0" smtClean="0"/>
              <a:t>Na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18717" y="4329830"/>
            <a:ext cx="2024484" cy="7891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Chlorine </a:t>
            </a:r>
          </a:p>
          <a:p>
            <a:pPr algn="ctr"/>
            <a:r>
              <a:rPr lang="en-US" dirty="0" smtClean="0"/>
              <a:t>Cl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047128" y="5118969"/>
            <a:ext cx="2024484" cy="7891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Explodes in Water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20805" y="5158635"/>
            <a:ext cx="2024484" cy="7891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Deadly Gas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04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r>
              <a:rPr lang="en-US" dirty="0" smtClean="0"/>
              <a:t>Produces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69980" y="5374601"/>
            <a:ext cx="2530257" cy="7515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NaCl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626273" y="5374601"/>
            <a:ext cx="2530257" cy="7515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Table Salt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80" y="2174201"/>
            <a:ext cx="66865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0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Formulas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Compounds are represented by chemical formulas.</a:t>
            </a:r>
          </a:p>
          <a:p>
            <a:r>
              <a:rPr lang="en-US" dirty="0" smtClean="0"/>
              <a:t>These formulas include the symbol for each element and the number of that atom in the compound.</a:t>
            </a:r>
          </a:p>
          <a:p>
            <a:r>
              <a:rPr lang="en-US" dirty="0" smtClean="0"/>
              <a:t>The chemical formula for water is H</a:t>
            </a:r>
            <a:r>
              <a:rPr lang="en-US" dirty="0" smtClean="0">
                <a:latin typeface="Calibri"/>
                <a:cs typeface="Calibri"/>
              </a:rPr>
              <a:t>₂O which means there are 2 hydrogen atoms and 1 oxygen atom.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0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chemical bond is a force that holds the elements in a compound together.</a:t>
            </a:r>
          </a:p>
          <a:p>
            <a:r>
              <a:rPr lang="en-US" dirty="0" smtClean="0"/>
              <a:t>A covalent bond where 2 atoms share electrons.</a:t>
            </a:r>
          </a:p>
          <a:p>
            <a:r>
              <a:rPr lang="en-US" dirty="0" smtClean="0"/>
              <a:t>A molecule is composed of two or more atoms held together by covalent bonds (weak bonds)</a:t>
            </a:r>
          </a:p>
          <a:p>
            <a:r>
              <a:rPr lang="en-US" dirty="0" smtClean="0"/>
              <a:t>Ionic bonds are attractions between two ions of opposite charges (strong bonds)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26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compounds on Earth are held together by metallic bonds.</a:t>
            </a:r>
          </a:p>
          <a:p>
            <a:r>
              <a:rPr lang="en-US" dirty="0" smtClean="0"/>
              <a:t>This allows metals to conduct electricity.</a:t>
            </a:r>
          </a:p>
          <a:p>
            <a:r>
              <a:rPr lang="en-US" dirty="0" smtClean="0"/>
              <a:t>This allows metals to be deformed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54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Mixtures and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Mixture is a combination of two or more components.</a:t>
            </a:r>
          </a:p>
          <a:p>
            <a:r>
              <a:rPr lang="en-US" dirty="0" smtClean="0"/>
              <a:t>Heterogeneous mixture is a mixture where you can recognize and separate the parts.</a:t>
            </a:r>
          </a:p>
          <a:p>
            <a:r>
              <a:rPr lang="en-US" dirty="0" smtClean="0"/>
              <a:t>Example – a mixed salad</a:t>
            </a:r>
          </a:p>
          <a:p>
            <a:r>
              <a:rPr lang="en-US" dirty="0" smtClean="0"/>
              <a:t>Homogeneous mixture is a mixture where the parts can’t be separated.</a:t>
            </a:r>
          </a:p>
          <a:p>
            <a:r>
              <a:rPr lang="en-US" dirty="0" smtClean="0"/>
              <a:t>Example – chocolate milk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78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Solution is a homogeneous mixture.</a:t>
            </a:r>
          </a:p>
          <a:p>
            <a:r>
              <a:rPr lang="en-US" dirty="0" smtClean="0"/>
              <a:t>A solution can be a solid, liquid, or gas.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52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4" y="122662"/>
            <a:ext cx="6610350" cy="36480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2959100"/>
            <a:ext cx="31750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5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 1 – 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are atoms and their components described?</a:t>
            </a:r>
          </a:p>
          <a:p>
            <a:r>
              <a:rPr lang="en-US" dirty="0" smtClean="0"/>
              <a:t>How are the energy levels of atoms related to the chemical properties of elements?</a:t>
            </a:r>
          </a:p>
          <a:p>
            <a:r>
              <a:rPr lang="en-US" dirty="0" smtClean="0"/>
              <a:t>What are isotopes?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04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acid is a solution containing a substance the produces H atoms in water.</a:t>
            </a:r>
          </a:p>
          <a:p>
            <a:r>
              <a:rPr lang="en-US" dirty="0" smtClean="0"/>
              <a:t>The pH scale measures the hydrogen ions in a substance.</a:t>
            </a:r>
          </a:p>
          <a:p>
            <a:r>
              <a:rPr lang="en-US" dirty="0" smtClean="0"/>
              <a:t>pH of less than 7 is acidic</a:t>
            </a:r>
          </a:p>
          <a:p>
            <a:r>
              <a:rPr lang="en-US" dirty="0" smtClean="0"/>
              <a:t>pH of more than 7 is basic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30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common acid in Earth is carbonic acid (H</a:t>
            </a:r>
            <a:r>
              <a:rPr lang="en-US" dirty="0" smtClean="0">
                <a:latin typeface="Calibri"/>
                <a:cs typeface="Calibri"/>
              </a:rPr>
              <a:t>₂</a:t>
            </a:r>
            <a:r>
              <a:rPr lang="en-US" dirty="0" smtClean="0"/>
              <a:t>CO</a:t>
            </a:r>
            <a:r>
              <a:rPr lang="en-US" dirty="0" smtClean="0">
                <a:latin typeface="Calibri"/>
                <a:cs typeface="Calibri"/>
              </a:rPr>
              <a:t>₃)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It is produced by the following reaction: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Water + Carbon Dioxide          Carbonic Acid</a:t>
            </a:r>
          </a:p>
          <a:p>
            <a:pPr lvl="1"/>
            <a:r>
              <a:rPr lang="en-US" dirty="0" smtClean="0"/>
              <a:t>  H</a:t>
            </a:r>
            <a:r>
              <a:rPr lang="en-US" dirty="0" smtClean="0">
                <a:latin typeface="Calibri"/>
                <a:cs typeface="Calibri"/>
              </a:rPr>
              <a:t>₂</a:t>
            </a:r>
            <a:r>
              <a:rPr lang="en-US" dirty="0" smtClean="0"/>
              <a:t>O   +  CO</a:t>
            </a:r>
            <a:r>
              <a:rPr lang="en-US" dirty="0" smtClean="0">
                <a:latin typeface="Calibri"/>
                <a:cs typeface="Calibri"/>
              </a:rPr>
              <a:t>₂</a:t>
            </a:r>
            <a:r>
              <a:rPr lang="en-US" dirty="0" smtClean="0"/>
              <a:t> 						H</a:t>
            </a:r>
            <a:r>
              <a:rPr lang="en-US" dirty="0" smtClean="0">
                <a:latin typeface="Calibri"/>
                <a:cs typeface="Calibri"/>
              </a:rPr>
              <a:t>₂</a:t>
            </a:r>
            <a:r>
              <a:rPr lang="en-US" dirty="0" smtClean="0"/>
              <a:t>CO</a:t>
            </a:r>
            <a:r>
              <a:rPr lang="en-US" dirty="0" smtClean="0">
                <a:latin typeface="Calibri"/>
                <a:cs typeface="Calibri"/>
              </a:rPr>
              <a:t>₃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860096" y="3444657"/>
            <a:ext cx="501041" cy="1252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887233" y="3947786"/>
            <a:ext cx="501041" cy="1252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4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and carbon dioxide causing limestone to break down and form a cave.</a:t>
            </a:r>
          </a:p>
          <a:p>
            <a:r>
              <a:rPr lang="en-US" dirty="0" smtClean="0"/>
              <a:t>It might take thousands of years but will eventually change Earth.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88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7638"/>
            <a:ext cx="9106975" cy="4165243"/>
          </a:xfrm>
        </p:spPr>
      </p:pic>
    </p:spTree>
    <p:extLst>
      <p:ext uri="{BB962C8B-B14F-4D97-AF65-F5344CB8AC3E}">
        <p14:creationId xmlns:p14="http://schemas.microsoft.com/office/powerpoint/2010/main" val="315762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 – 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different states of matter on Earth?</a:t>
            </a:r>
          </a:p>
          <a:p>
            <a:r>
              <a:rPr lang="en-US" dirty="0" smtClean="0"/>
              <a:t>Why does matter exist in these states?</a:t>
            </a:r>
          </a:p>
          <a:p>
            <a:r>
              <a:rPr lang="en-US" dirty="0" smtClean="0"/>
              <a:t>How is thermal energy related to changes in the states of matter?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50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 – State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Solids are substances with densely packed particles.</a:t>
            </a:r>
          </a:p>
          <a:p>
            <a:r>
              <a:rPr lang="en-US" dirty="0" smtClean="0"/>
              <a:t>Most solids are crystalline structures because the particles are arranged in a regular pattern.</a:t>
            </a:r>
          </a:p>
          <a:p>
            <a:r>
              <a:rPr lang="en-US" dirty="0" smtClean="0"/>
              <a:t>Most rocks on Earth are polycrystalline solids.</a:t>
            </a:r>
          </a:p>
          <a:p>
            <a:r>
              <a:rPr lang="en-US" dirty="0" err="1" smtClean="0"/>
              <a:t>Polyscrystalline</a:t>
            </a:r>
            <a:r>
              <a:rPr lang="en-US" dirty="0" smtClean="0"/>
              <a:t> solids is a mass of </a:t>
            </a:r>
            <a:r>
              <a:rPr lang="en-US" dirty="0" err="1" smtClean="0"/>
              <a:t>intergrown</a:t>
            </a:r>
            <a:r>
              <a:rPr lang="en-US" dirty="0" smtClean="0"/>
              <a:t> crystals.</a:t>
            </a:r>
          </a:p>
          <a:p>
            <a:r>
              <a:rPr lang="en-US" dirty="0" smtClean="0"/>
              <a:t>Glass has a random pattern of atoms.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3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particles in a liquid can move past each other.</a:t>
            </a:r>
          </a:p>
          <a:p>
            <a:r>
              <a:rPr lang="en-US" dirty="0" smtClean="0"/>
              <a:t>The liquid will take the shape of the container.</a:t>
            </a:r>
          </a:p>
          <a:p>
            <a:r>
              <a:rPr lang="en-US" dirty="0" smtClean="0"/>
              <a:t>Liquids have a definite volume but no definite shape.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50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056" y="2332037"/>
            <a:ext cx="6788944" cy="452596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2" y="125259"/>
            <a:ext cx="3450045" cy="506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0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Gases form when a liquid reaches the boiling point when evaporation occurs.</a:t>
            </a:r>
          </a:p>
          <a:p>
            <a:r>
              <a:rPr lang="en-US" dirty="0" smtClean="0"/>
              <a:t>The particles of a gas are widely spaced and move around quickly.</a:t>
            </a:r>
          </a:p>
          <a:p>
            <a:r>
              <a:rPr lang="en-US" dirty="0" smtClean="0"/>
              <a:t>Gases have no definite shape or volume.  They will take the space of the container.</a:t>
            </a:r>
          </a:p>
          <a:p>
            <a:r>
              <a:rPr lang="en-US" dirty="0" smtClean="0"/>
              <a:t>Plasma occurs when matter is heated above 5000</a:t>
            </a:r>
            <a:r>
              <a:rPr lang="en-US" dirty="0" smtClean="0">
                <a:latin typeface="Calibri"/>
                <a:cs typeface="Calibri"/>
              </a:rPr>
              <a:t>°</a:t>
            </a:r>
            <a:r>
              <a:rPr lang="en-US" dirty="0" smtClean="0"/>
              <a:t>C.</a:t>
            </a:r>
          </a:p>
          <a:p>
            <a:r>
              <a:rPr lang="en-US" dirty="0" smtClean="0"/>
              <a:t>Plasma occurs on the Sun and in lightning.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29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31" y="762793"/>
            <a:ext cx="7520687" cy="5577840"/>
          </a:xfrm>
        </p:spPr>
      </p:pic>
    </p:spTree>
    <p:extLst>
      <p:ext uri="{BB962C8B-B14F-4D97-AF65-F5344CB8AC3E}">
        <p14:creationId xmlns:p14="http://schemas.microsoft.com/office/powerpoint/2010/main" val="58113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1 -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Matter is anything that has volume and takes up space.</a:t>
            </a:r>
          </a:p>
          <a:p>
            <a:r>
              <a:rPr lang="en-US" dirty="0" smtClean="0"/>
              <a:t>Everything around us in the physical world is matter.</a:t>
            </a:r>
          </a:p>
          <a:p>
            <a:r>
              <a:rPr lang="en-US" dirty="0" smtClean="0"/>
              <a:t>On Earth, matter usually occurs as a solid, liquid, or gas.</a:t>
            </a:r>
          </a:p>
          <a:p>
            <a:r>
              <a:rPr lang="en-US" dirty="0" smtClean="0"/>
              <a:t>All matter is made up of substances called elements.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63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3" y="0"/>
            <a:ext cx="3822192" cy="322478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673" y="988622"/>
            <a:ext cx="4944015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1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of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solid melts when it absorbs enough thermal energy to break apart the particles.</a:t>
            </a:r>
          </a:p>
          <a:p>
            <a:r>
              <a:rPr lang="en-US" dirty="0" smtClean="0"/>
              <a:t>This is the melting point.</a:t>
            </a:r>
          </a:p>
          <a:p>
            <a:r>
              <a:rPr lang="en-US" dirty="0" smtClean="0"/>
              <a:t>A liquid becomes a solid when it becomes cooled and releases thermal energy.</a:t>
            </a:r>
          </a:p>
          <a:p>
            <a:r>
              <a:rPr lang="en-US" dirty="0" smtClean="0"/>
              <a:t>When a liquid is heated to boiling point it absorbs enough thermal energy to become a gas.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4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4" y="1204696"/>
            <a:ext cx="7195024" cy="4663440"/>
          </a:xfrm>
        </p:spPr>
      </p:pic>
    </p:spTree>
    <p:extLst>
      <p:ext uri="{BB962C8B-B14F-4D97-AF65-F5344CB8AC3E}">
        <p14:creationId xmlns:p14="http://schemas.microsoft.com/office/powerpoint/2010/main" val="249554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29" y="1044171"/>
            <a:ext cx="8641179" cy="4800655"/>
          </a:xfrm>
        </p:spPr>
      </p:pic>
    </p:spTree>
    <p:extLst>
      <p:ext uri="{BB962C8B-B14F-4D97-AF65-F5344CB8AC3E}">
        <p14:creationId xmlns:p14="http://schemas.microsoft.com/office/powerpoint/2010/main" val="404013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Element is a substance that cannot be broken down into simpler substances by physical or chemical means.</a:t>
            </a:r>
          </a:p>
          <a:p>
            <a:r>
              <a:rPr lang="en-US" dirty="0" smtClean="0"/>
              <a:t>Gold and </a:t>
            </a:r>
            <a:r>
              <a:rPr lang="en-US" dirty="0" smtClean="0"/>
              <a:t>lead </a:t>
            </a:r>
            <a:r>
              <a:rPr lang="en-US" dirty="0" smtClean="0"/>
              <a:t>are elements but they have different physical properties.</a:t>
            </a:r>
          </a:p>
          <a:p>
            <a:r>
              <a:rPr lang="en-US" dirty="0" smtClean="0"/>
              <a:t>But both are made up of atoms.</a:t>
            </a:r>
          </a:p>
          <a:p>
            <a:r>
              <a:rPr lang="en-US" dirty="0" smtClean="0"/>
              <a:t>All atoms consist of smaller particles.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78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649"/>
            <a:ext cx="4525963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0" y="2289131"/>
            <a:ext cx="448056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9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center of the atom is called the nucleus.</a:t>
            </a:r>
          </a:p>
          <a:p>
            <a:r>
              <a:rPr lang="en-US" dirty="0" smtClean="0"/>
              <a:t>The nucleus contains smaller particles called protons and neutrons.</a:t>
            </a:r>
          </a:p>
          <a:p>
            <a:r>
              <a:rPr lang="en-US" dirty="0" smtClean="0"/>
              <a:t>A proton is a tiny particle that has a mass and a positive charge.</a:t>
            </a:r>
          </a:p>
          <a:p>
            <a:r>
              <a:rPr lang="en-US" dirty="0" smtClean="0"/>
              <a:t>A neutron is a tiny particle that has a mass and has no charge.</a:t>
            </a:r>
          </a:p>
          <a:p>
            <a:r>
              <a:rPr lang="en-US" dirty="0" smtClean="0"/>
              <a:t>The nucleus has a positive charge.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04" y="881110"/>
            <a:ext cx="8871782" cy="4754880"/>
          </a:xfrm>
        </p:spPr>
      </p:pic>
    </p:spTree>
    <p:extLst>
      <p:ext uri="{BB962C8B-B14F-4D97-AF65-F5344CB8AC3E}">
        <p14:creationId xmlns:p14="http://schemas.microsoft.com/office/powerpoint/2010/main" val="85946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2547</TotalTime>
  <Words>1123</Words>
  <Application>Microsoft Office PowerPoint</Application>
  <PresentationFormat>On-screen Show (4:3)</PresentationFormat>
  <Paragraphs>121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Chapter 3 - Minerals</vt:lpstr>
      <vt:lpstr>PowerPoint Presentation</vt:lpstr>
      <vt:lpstr>Lesson 1 – Essential Questions</vt:lpstr>
      <vt:lpstr>Lesson 1 - Matter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Periodic Table of Elements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2 – Essential Questions</vt:lpstr>
      <vt:lpstr>Section 2 – Combining Matter</vt:lpstr>
      <vt:lpstr>PowerPoint Presentation</vt:lpstr>
      <vt:lpstr>Chemical Formulas</vt:lpstr>
      <vt:lpstr>Chemical Bonds</vt:lpstr>
      <vt:lpstr>PowerPoint Presentation</vt:lpstr>
      <vt:lpstr>Mixtures and Solutions</vt:lpstr>
      <vt:lpstr>PowerPoint Presentation</vt:lpstr>
      <vt:lpstr>PowerPoint Presentation</vt:lpstr>
      <vt:lpstr>Acids</vt:lpstr>
      <vt:lpstr>PowerPoint Presentation</vt:lpstr>
      <vt:lpstr>PowerPoint Presentation</vt:lpstr>
      <vt:lpstr>PowerPoint Presentation</vt:lpstr>
      <vt:lpstr>Section 3 – Essential Questions</vt:lpstr>
      <vt:lpstr>Section 3 – State of Matter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Changes of State</vt:lpstr>
      <vt:lpstr>PowerPoint Presentation</vt:lpstr>
    </vt:vector>
  </TitlesOfParts>
  <Company>McGraw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gatekeeper</dc:creator>
  <cp:lastModifiedBy>Willie</cp:lastModifiedBy>
  <cp:revision>153</cp:revision>
  <cp:lastPrinted>2013-07-12T13:26:11Z</cp:lastPrinted>
  <dcterms:created xsi:type="dcterms:W3CDTF">2013-07-09T14:24:31Z</dcterms:created>
  <dcterms:modified xsi:type="dcterms:W3CDTF">2017-05-28T19:29:08Z</dcterms:modified>
</cp:coreProperties>
</file>