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77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Stars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>
                <a:solidFill>
                  <a:schemeClr val="tx1"/>
                </a:solidFill>
                <a:latin typeface="Helvetica"/>
                <a:cs typeface="Helvetica"/>
              </a:rPr>
              <a:t>The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Sun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Measuring the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Stars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3:  </a:t>
            </a:r>
            <a:r>
              <a:rPr lang="en-US" sz="2800" dirty="0">
                <a:solidFill>
                  <a:srgbClr val="000000"/>
                </a:solidFill>
                <a:latin typeface="Helvetica"/>
                <a:cs typeface="Helvetica"/>
              </a:rPr>
              <a:t>Stellar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Evolution</a:t>
            </a:r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Sun’s magnetic field disturbs the solar atmosphere and causes new features to appear.</a:t>
            </a:r>
          </a:p>
          <a:p>
            <a:r>
              <a:rPr lang="en-US" dirty="0" smtClean="0"/>
              <a:t>Sunspots are dark spots on the surface of the photosphere.</a:t>
            </a:r>
          </a:p>
          <a:p>
            <a:r>
              <a:rPr lang="en-US" dirty="0" smtClean="0"/>
              <a:t>Sunspots are bright but they appear darker than the surrounding area because they are cooler.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have observed that the number and pattern of sunspots are predictable.</a:t>
            </a:r>
          </a:p>
          <a:p>
            <a:r>
              <a:rPr lang="en-US" dirty="0" smtClean="0"/>
              <a:t>The sunspot cycle takes about 11 years to complete.</a:t>
            </a:r>
          </a:p>
          <a:p>
            <a:r>
              <a:rPr lang="en-US" dirty="0" smtClean="0"/>
              <a:t>Solar flares are violent eruptions of particles and radiation from the surfaces of the Sun.</a:t>
            </a:r>
          </a:p>
          <a:p>
            <a:r>
              <a:rPr lang="en-US" dirty="0" smtClean="0"/>
              <a:t>Often the particles escape the surface of the Sun in the solar wind.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solar flare occurred in November 2003 and hurled particles from the Sun’s surface at 9 million km/h.</a:t>
            </a:r>
          </a:p>
          <a:p>
            <a:r>
              <a:rPr lang="en-US" dirty="0" smtClean="0"/>
              <a:t>A prominence is an arc of gas that is ejected from the chromosphere and rains back to the surface.</a:t>
            </a:r>
          </a:p>
          <a:p>
            <a:r>
              <a:rPr lang="en-US" dirty="0" smtClean="0"/>
              <a:t>Prominences can last a few hours to a few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Solar Interior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Fusion occurs in the core of the Sun where the pressure and temperature are extremely high.</a:t>
            </a:r>
          </a:p>
          <a:p>
            <a:r>
              <a:rPr lang="en-US" dirty="0" smtClean="0"/>
              <a:t>Fusion is the combination of lightweight, hydrogen atomic nuclei into heavier nuclei such as helium.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quantity of energy that arrives on Earth everyday from the Sun is enormous.</a:t>
            </a:r>
          </a:p>
          <a:p>
            <a:r>
              <a:rPr lang="en-US" dirty="0" smtClean="0"/>
              <a:t>About 13 100W light bulbs could operate with the energy that reaches the ground in 1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– Measuring the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How are distances between stars measured?</a:t>
            </a:r>
          </a:p>
          <a:p>
            <a:pPr lvl="1"/>
            <a:r>
              <a:rPr lang="en-US" dirty="0" smtClean="0"/>
              <a:t>What is the difference between brightness and luminosity?</a:t>
            </a:r>
          </a:p>
          <a:p>
            <a:pPr lvl="1"/>
            <a:r>
              <a:rPr lang="en-US" dirty="0" smtClean="0"/>
              <a:t>What are the properties used to classify stars?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ago, many civilizations looked at the stars and named groups of them after animals, mythological creatures, or everyday objects.</a:t>
            </a:r>
          </a:p>
          <a:p>
            <a:r>
              <a:rPr lang="en-US" dirty="0" smtClean="0"/>
              <a:t>These groups of stars are called constellations.</a:t>
            </a:r>
          </a:p>
          <a:p>
            <a:r>
              <a:rPr lang="en-US" dirty="0" smtClean="0"/>
              <a:t>Even though stars in a constellation appear close to each other they are 100 to 200 trillion miles from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Stellar Positions and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Astronomers use two units to measure long distances.</a:t>
            </a:r>
          </a:p>
          <a:p>
            <a:r>
              <a:rPr lang="en-US" dirty="0" smtClean="0"/>
              <a:t>One is a light-year (</a:t>
            </a:r>
            <a:r>
              <a:rPr lang="en-US" dirty="0" err="1" smtClean="0"/>
              <a:t>ly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 light-year is the distance that light travels in one year or 9.461 X 10</a:t>
            </a:r>
            <a:r>
              <a:rPr lang="en-US" dirty="0" smtClean="0">
                <a:latin typeface="Calibri"/>
                <a:cs typeface="Calibri"/>
              </a:rPr>
              <a:t>¹² km.</a:t>
            </a:r>
          </a:p>
          <a:p>
            <a:r>
              <a:rPr lang="en-US" dirty="0" smtClean="0">
                <a:latin typeface="Calibri"/>
                <a:cs typeface="Calibri"/>
              </a:rPr>
              <a:t>A parsec (pc) is equal to 3.26ly or 3.086 X 10¹³km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8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Properties of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properties of a star mass, diameter, and luminosity.</a:t>
            </a:r>
          </a:p>
          <a:p>
            <a:r>
              <a:rPr lang="en-US" dirty="0" smtClean="0"/>
              <a:t>Temperature is another property.</a:t>
            </a:r>
          </a:p>
          <a:p>
            <a:r>
              <a:rPr lang="en-US" dirty="0" smtClean="0"/>
              <a:t>Temperature controls the nuclear reaction rate and governs the luminosity.</a:t>
            </a:r>
          </a:p>
          <a:p>
            <a:r>
              <a:rPr lang="en-US" dirty="0" smtClean="0"/>
              <a:t>Apparent magnitude is how bright the star appears.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magnitude is how bright a star would appear if it were placed at a distance of 10pc.</a:t>
            </a:r>
          </a:p>
          <a:p>
            <a:r>
              <a:rPr lang="en-US" dirty="0" smtClean="0"/>
              <a:t>Luminosity is the measure of the energy output from the surface of the star per second.</a:t>
            </a:r>
          </a:p>
          <a:p>
            <a:r>
              <a:rPr lang="en-US" dirty="0" smtClean="0"/>
              <a:t>The Sun’s luminosity if about 3.85 X 10</a:t>
            </a:r>
            <a:r>
              <a:rPr lang="en-US" dirty="0" smtClean="0">
                <a:latin typeface="Calibri"/>
                <a:cs typeface="Calibri"/>
              </a:rPr>
              <a:t>²⁶</a:t>
            </a:r>
            <a:r>
              <a:rPr lang="en-US" dirty="0" smtClean="0"/>
              <a:t> 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The Sun contains most of the mass of the solar system and has many features typical of other stars.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 </a:t>
            </a:r>
            <a:r>
              <a:rPr lang="en-US" sz="2400" dirty="0">
                <a:latin typeface="Helvetica Light"/>
                <a:cs typeface="Helvetica"/>
              </a:rPr>
              <a:t>Stellar classification is based on measurement of light spectra, temperature, and composition.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The Sun and other stars follow similar life cycles, leaving the galaxy enriched with heavy elements.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Stars are assigned spectral types in the following order:</a:t>
            </a:r>
          </a:p>
          <a:p>
            <a:pPr lvl="1"/>
            <a:r>
              <a:rPr lang="en-US" dirty="0" smtClean="0"/>
              <a:t>O, B, A, F, G, K, and M</a:t>
            </a:r>
          </a:p>
          <a:p>
            <a:r>
              <a:rPr lang="en-US" dirty="0" smtClean="0"/>
              <a:t>Each class is subdivided into more specific divisions from 0 to 9.</a:t>
            </a:r>
          </a:p>
          <a:p>
            <a:r>
              <a:rPr lang="en-US" dirty="0" smtClean="0"/>
              <a:t>O stars are the hottest and M stars the coolest.</a:t>
            </a:r>
          </a:p>
          <a:p>
            <a:r>
              <a:rPr lang="en-US" dirty="0" smtClean="0"/>
              <a:t>The Sun is a G2 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ESRT Star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chart describes the characteristics of the stars. </a:t>
            </a:r>
          </a:p>
          <a:p>
            <a:r>
              <a:rPr lang="en-US" dirty="0" err="1" smtClean="0"/>
              <a:t>Hertzprung</a:t>
            </a:r>
            <a:r>
              <a:rPr lang="en-US" dirty="0" smtClean="0"/>
              <a:t>-Russell (H-R) Diagram where absolute magnitude is plotter on the vertical axis and temperature is plotted on the horizontal axis.</a:t>
            </a:r>
          </a:p>
          <a:p>
            <a:r>
              <a:rPr lang="en-US" dirty="0" smtClean="0"/>
              <a:t>Most stars occupy the region in the diagram called the main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90% of the stars, including the Sun are main sequence.</a:t>
            </a:r>
          </a:p>
          <a:p>
            <a:r>
              <a:rPr lang="en-US" dirty="0" smtClean="0"/>
              <a:t>Red giants are large, more than 100 times the Sun, cool, and luminous.</a:t>
            </a:r>
          </a:p>
          <a:p>
            <a:r>
              <a:rPr lang="en-US" dirty="0" smtClean="0"/>
              <a:t>White dwarfs are small, dim, hot stars.</a:t>
            </a:r>
          </a:p>
          <a:p>
            <a:r>
              <a:rPr lang="en-US" dirty="0" smtClean="0"/>
              <a:t>A white dwarf is about the size of Earth but has a mass as large as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30" y="152794"/>
            <a:ext cx="6981794" cy="6705206"/>
          </a:xfrm>
        </p:spPr>
      </p:pic>
    </p:spTree>
    <p:extLst>
      <p:ext uri="{BB962C8B-B14F-4D97-AF65-F5344CB8AC3E}">
        <p14:creationId xmlns:p14="http://schemas.microsoft.com/office/powerpoint/2010/main" val="20004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– Stellar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the relationship between mass and star’s evolution?</a:t>
            </a:r>
          </a:p>
          <a:p>
            <a:pPr lvl="1"/>
            <a:r>
              <a:rPr lang="en-US" dirty="0" smtClean="0"/>
              <a:t>What are the features of massive and regular star cycles?</a:t>
            </a:r>
          </a:p>
          <a:p>
            <a:pPr lvl="1"/>
            <a:r>
              <a:rPr lang="en-US" dirty="0" smtClean="0"/>
              <a:t>How is the universe affected by the life cycles of stars?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Mass governs a star’s temperature, luminosity, and diameter.</a:t>
            </a:r>
          </a:p>
          <a:p>
            <a:r>
              <a:rPr lang="en-US" dirty="0" smtClean="0"/>
              <a:t>The more massive a star is, the greater the gravity pressing inward, and the hotter and more dense the star must be inside to balance its own gravity.</a:t>
            </a:r>
          </a:p>
          <a:p>
            <a:r>
              <a:rPr lang="en-US" dirty="0" smtClean="0"/>
              <a:t>The temperature inside a star governs the rate of nuclear reactions which in turn determines the star’s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stars form in much the same manner as the Sun did.</a:t>
            </a:r>
          </a:p>
          <a:p>
            <a:r>
              <a:rPr lang="en-US" dirty="0" smtClean="0"/>
              <a:t>The formation of a star begins with a cloud of interstellar gas and dust called a nebula, which collapses on itself as a result of its own gravity.</a:t>
            </a:r>
          </a:p>
          <a:p>
            <a:r>
              <a:rPr lang="en-US" dirty="0" smtClean="0"/>
              <a:t>As the cloud contracts, its rotation forces it into a disk shape with a hot, condensed object at its center called a </a:t>
            </a:r>
            <a:r>
              <a:rPr lang="en-US" dirty="0" err="1" smtClean="0"/>
              <a:t>protostar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 from the gravity continues to increase the temperature of the </a:t>
            </a:r>
            <a:r>
              <a:rPr lang="en-US" dirty="0" err="1" smtClean="0"/>
              <a:t>protostar</a:t>
            </a:r>
            <a:r>
              <a:rPr lang="en-US" dirty="0" smtClean="0"/>
              <a:t>, until the condensed object reaches the ignition temperature for nuclear reactions and becomes a star.</a:t>
            </a:r>
          </a:p>
          <a:p>
            <a:r>
              <a:rPr lang="en-US" dirty="0" smtClean="0"/>
              <a:t>It takes about 10 billion years for a star with the mass of the Sun to convert all of the hydrogen into helium.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small, extremely dense object that remains is called a black hole because its gravity is so immense that nothing, not even light, can escape it.</a:t>
            </a:r>
          </a:p>
        </p:txBody>
      </p:sp>
    </p:spTree>
    <p:extLst>
      <p:ext uri="{BB962C8B-B14F-4D97-AF65-F5344CB8AC3E}">
        <p14:creationId xmlns:p14="http://schemas.microsoft.com/office/powerpoint/2010/main" val="364407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Wat are the layers and features of the Sun?</a:t>
            </a:r>
          </a:p>
          <a:p>
            <a:pPr lvl="1"/>
            <a:r>
              <a:rPr lang="en-US" dirty="0" smtClean="0"/>
              <a:t>How is the process of energy production on the Sun explained?</a:t>
            </a:r>
          </a:p>
          <a:p>
            <a:pPr lvl="1"/>
            <a:r>
              <a:rPr lang="en-US" dirty="0" smtClean="0"/>
              <a:t>How are the three parts of spectra defined?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is the largest object in the solar system.</a:t>
            </a:r>
          </a:p>
          <a:p>
            <a:r>
              <a:rPr lang="en-US" dirty="0" smtClean="0"/>
              <a:t>It would take 109 Earths lined up edge to edge, to fit across the Sun.</a:t>
            </a:r>
          </a:p>
          <a:p>
            <a:r>
              <a:rPr lang="en-US" dirty="0" smtClean="0"/>
              <a:t>The Sun contains 99 percent of the mass of the solar system.</a:t>
            </a:r>
          </a:p>
          <a:p>
            <a:r>
              <a:rPr lang="en-US" dirty="0" smtClean="0"/>
              <a:t>The density of the Sun is about 13 times the density of lead.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the Sun’s extremely high temperature, all the gases are ionized into a state of matter called plasma.</a:t>
            </a:r>
          </a:p>
          <a:p>
            <a:r>
              <a:rPr lang="en-US" dirty="0" smtClean="0"/>
              <a:t>The Sun is organized into layers and each one emits energy at wavelengths resulting from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photosphere is the visible surface of the Sun.</a:t>
            </a:r>
          </a:p>
          <a:p>
            <a:r>
              <a:rPr lang="en-US" dirty="0" smtClean="0"/>
              <a:t>It is approximately 400 km thick and a temperature of 5800K.</a:t>
            </a:r>
          </a:p>
          <a:p>
            <a:r>
              <a:rPr lang="en-US" dirty="0" smtClean="0"/>
              <a:t>It is the innermost layer and most of the visible light comes from this layer.</a:t>
            </a:r>
          </a:p>
          <a:p>
            <a:r>
              <a:rPr lang="en-US" dirty="0" smtClean="0"/>
              <a:t>The 2 outermost layers are transparent.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outside of the photosphere, the chromosphere is approximately 2500km thick and has an average temperature of 15000K.</a:t>
            </a:r>
          </a:p>
          <a:p>
            <a:r>
              <a:rPr lang="en-US" dirty="0" smtClean="0"/>
              <a:t>Usually the chromosphere is only visible during a solar eclipse when the photosphere is blocked.</a:t>
            </a:r>
          </a:p>
          <a:p>
            <a:r>
              <a:rPr lang="en-US" dirty="0" smtClean="0"/>
              <a:t>The chromosphere appears 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outermost layer is called the corona.</a:t>
            </a:r>
          </a:p>
          <a:p>
            <a:r>
              <a:rPr lang="en-US" dirty="0" smtClean="0"/>
              <a:t>It extends several million kilometers from the outside edge of the chromosphere.</a:t>
            </a:r>
          </a:p>
          <a:p>
            <a:r>
              <a:rPr lang="en-US" dirty="0" smtClean="0"/>
              <a:t>It usually has a temperature of about 3-5 million K.</a:t>
            </a:r>
          </a:p>
          <a:p>
            <a:r>
              <a:rPr lang="en-US" dirty="0" smtClean="0"/>
              <a:t>Most light from this area is ultraviolet or x-rays.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corona does not have an edge.</a:t>
            </a:r>
          </a:p>
          <a:p>
            <a:r>
              <a:rPr lang="en-US" dirty="0" smtClean="0"/>
              <a:t>Plasma flows from the corona at high speeds and forms solar winds.</a:t>
            </a:r>
          </a:p>
          <a:p>
            <a:r>
              <a:rPr lang="en-US" dirty="0" smtClean="0"/>
              <a:t>Streams of the solar wind moves at 300-800 km/s.</a:t>
            </a:r>
          </a:p>
          <a:p>
            <a:r>
              <a:rPr lang="en-US" dirty="0" smtClean="0"/>
              <a:t>The particles are deflected by Earth’s magnetic field and causes the gases to give off light called the aurora.</a:t>
            </a:r>
          </a:p>
        </p:txBody>
      </p:sp>
    </p:spTree>
    <p:extLst>
      <p:ext uri="{BB962C8B-B14F-4D97-AF65-F5344CB8AC3E}">
        <p14:creationId xmlns:p14="http://schemas.microsoft.com/office/powerpoint/2010/main" val="17689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1261</Words>
  <Application>Microsoft Office PowerPoint</Application>
  <PresentationFormat>On-screen Show (4:3)</PresentationFormat>
  <Paragraphs>103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Stars</vt:lpstr>
      <vt:lpstr>PowerPoint Presentation</vt:lpstr>
      <vt:lpstr>Section 1 – The Sun</vt:lpstr>
      <vt:lpstr>PowerPoint Presentation</vt:lpstr>
      <vt:lpstr>PowerPoint Presentation</vt:lpstr>
      <vt:lpstr>Photosphere</vt:lpstr>
      <vt:lpstr>Chromosphere</vt:lpstr>
      <vt:lpstr>Corona</vt:lpstr>
      <vt:lpstr>Solar Wind</vt:lpstr>
      <vt:lpstr>Solar Activity</vt:lpstr>
      <vt:lpstr>PowerPoint Presentation</vt:lpstr>
      <vt:lpstr>PowerPoint Presentation</vt:lpstr>
      <vt:lpstr>The Solar Interior</vt:lpstr>
      <vt:lpstr>PowerPoint Presentation</vt:lpstr>
      <vt:lpstr>Section 2 – Measuring the Stars</vt:lpstr>
      <vt:lpstr>Patterns of Stars</vt:lpstr>
      <vt:lpstr>Stellar Positions and Distances</vt:lpstr>
      <vt:lpstr>Basic Properties of Stars</vt:lpstr>
      <vt:lpstr>PowerPoint Presentation</vt:lpstr>
      <vt:lpstr>PowerPoint Presentation</vt:lpstr>
      <vt:lpstr>NYS ESRT Star Classification</vt:lpstr>
      <vt:lpstr>PowerPoint Presentation</vt:lpstr>
      <vt:lpstr>PowerPoint Presentation</vt:lpstr>
      <vt:lpstr>Section 3 – Stellar Evolution</vt:lpstr>
      <vt:lpstr>PowerPoint Presentation</vt:lpstr>
      <vt:lpstr>PowerPoint Presentation</vt:lpstr>
      <vt:lpstr>PowerPoint Presentation</vt:lpstr>
      <vt:lpstr>Black Holes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227</cp:revision>
  <cp:lastPrinted>2013-07-12T13:26:11Z</cp:lastPrinted>
  <dcterms:created xsi:type="dcterms:W3CDTF">2013-07-09T14:24:31Z</dcterms:created>
  <dcterms:modified xsi:type="dcterms:W3CDTF">2017-08-20T17:45:51Z</dcterms:modified>
</cp:coreProperties>
</file>