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2D719-ABB2-4D42-9EDB-3B77969CB7B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Our Solar System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>
                <a:solidFill>
                  <a:schemeClr val="tx1"/>
                </a:solidFill>
                <a:latin typeface="Helvetica"/>
                <a:cs typeface="Helvetica"/>
              </a:rPr>
              <a:t>Formation of the Solar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System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The Inner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Planets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3: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The Outer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Planets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4: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Other Solar System Objects</a:t>
            </a:r>
          </a:p>
          <a:p>
            <a:pPr algn="l"/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Johannes Kepler, a German astronomer, demonstrated that each planet orbits the Sun in a shape called an ellipse.</a:t>
            </a:r>
          </a:p>
          <a:p>
            <a:r>
              <a:rPr lang="en-US" dirty="0" smtClean="0"/>
              <a:t>An ellipse is an oval shape that is centered at two points rather than one.</a:t>
            </a:r>
          </a:p>
          <a:p>
            <a:r>
              <a:rPr lang="en-US" dirty="0" smtClean="0"/>
              <a:t>The two points are called foci.</a:t>
            </a:r>
          </a:p>
          <a:p>
            <a:r>
              <a:rPr lang="en-US" dirty="0" smtClean="0"/>
              <a:t>The major axis is the line that runs through both foci at the maximum diameter.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planet has its own elliptical orbit, but the Sun is always at one focus.</a:t>
            </a:r>
          </a:p>
          <a:p>
            <a:r>
              <a:rPr lang="en-US" dirty="0" smtClean="0"/>
              <a:t>Earth’s average distance from the Sun is 1.496x10</a:t>
            </a:r>
            <a:r>
              <a:rPr lang="en-US" dirty="0" smtClean="0">
                <a:latin typeface="Calibri"/>
                <a:cs typeface="Calibri"/>
              </a:rPr>
              <a:t>⁸</a:t>
            </a:r>
            <a:r>
              <a:rPr lang="en-US" dirty="0" smtClean="0"/>
              <a:t> km or 1 astronomical unit (AU).</a:t>
            </a:r>
          </a:p>
          <a:p>
            <a:r>
              <a:rPr lang="en-US" dirty="0" smtClean="0"/>
              <a:t>Distance in space is often measured in AU.</a:t>
            </a:r>
          </a:p>
          <a:p>
            <a:r>
              <a:rPr lang="en-US" dirty="0" smtClean="0"/>
              <a:t>A planet in an elliptical orbit does not orbit at a constant distance from the Sun.</a:t>
            </a:r>
          </a:p>
          <a:p>
            <a:r>
              <a:rPr lang="en-US" dirty="0" smtClean="0"/>
              <a:t>The shape of a planet’s elliptical orbit is defined by eccentricity.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Eccentricity if the ratio of the distance between the foci to the length of the major axis.</a:t>
            </a:r>
          </a:p>
          <a:p>
            <a:r>
              <a:rPr lang="en-US" dirty="0" smtClean="0"/>
              <a:t>Eccentricity = distance between foci </a:t>
            </a:r>
            <a:r>
              <a:rPr lang="en-US" dirty="0" smtClean="0">
                <a:latin typeface="Calibri"/>
                <a:cs typeface="Calibri"/>
              </a:rPr>
              <a:t>÷ length of major axis.</a:t>
            </a:r>
          </a:p>
          <a:p>
            <a:r>
              <a:rPr lang="en-US" dirty="0" smtClean="0"/>
              <a:t>In addition to determining the shapes of planetary orbits, Kepler showed that planets move faster when they are closer to the Sun.</a:t>
            </a:r>
          </a:p>
        </p:txBody>
      </p:sp>
    </p:spTree>
    <p:extLst>
      <p:ext uri="{BB962C8B-B14F-4D97-AF65-F5344CB8AC3E}">
        <p14:creationId xmlns:p14="http://schemas.microsoft.com/office/powerpoint/2010/main" val="37022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 was the first person to use a telescope to observe the sky.</a:t>
            </a:r>
          </a:p>
          <a:p>
            <a:r>
              <a:rPr lang="en-US" dirty="0" smtClean="0"/>
              <a:t>He discovered four moons that orbit Jupiter.</a:t>
            </a:r>
          </a:p>
          <a:p>
            <a:r>
              <a:rPr lang="en-US" dirty="0" smtClean="0"/>
              <a:t>Newton first described falling objects was produced by gravity.</a:t>
            </a:r>
          </a:p>
          <a:p>
            <a:r>
              <a:rPr lang="en-US" dirty="0" smtClean="0"/>
              <a:t>He determined that the masses and distances affect gravity.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– The Inner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are the characteristics of the inner planets similar?</a:t>
            </a:r>
          </a:p>
          <a:p>
            <a:pPr lvl="1"/>
            <a:r>
              <a:rPr lang="en-US" dirty="0" smtClean="0"/>
              <a:t>What are some of the space probes used to explore the solar system?</a:t>
            </a:r>
          </a:p>
          <a:p>
            <a:pPr lvl="1"/>
            <a:r>
              <a:rPr lang="en-US" dirty="0" smtClean="0"/>
              <a:t>How are the terrestrial planets different from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Terrestrial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inner planets are called terrestrial planets.</a:t>
            </a:r>
          </a:p>
          <a:p>
            <a:r>
              <a:rPr lang="en-US" dirty="0" smtClean="0"/>
              <a:t>They are similar in density to Earth and have solid, rocky surfaces.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Mercury is the planet closest o the Sun and for this reason is difficult to see from Earth.</a:t>
            </a:r>
          </a:p>
          <a:p>
            <a:r>
              <a:rPr lang="en-US" dirty="0" smtClean="0"/>
              <a:t>Mercury is about 1/3 the size of Earth and has a smaller mass.</a:t>
            </a:r>
          </a:p>
          <a:p>
            <a:r>
              <a:rPr lang="en-US" dirty="0" smtClean="0"/>
              <a:t>Mercury has no moons.</a:t>
            </a:r>
          </a:p>
          <a:p>
            <a:r>
              <a:rPr lang="en-US" dirty="0" smtClean="0"/>
              <a:t>Mercury rotates very slowly.</a:t>
            </a:r>
          </a:p>
          <a:p>
            <a:r>
              <a:rPr lang="en-US" dirty="0" smtClean="0"/>
              <a:t>Mercury’s atmosphere is constantly being replenished by solar winds.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daytime surface temperature is 427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Temperatures at night fall to -173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This is the largest day/night difference among the planets.</a:t>
            </a:r>
          </a:p>
          <a:p>
            <a:r>
              <a:rPr lang="en-US" dirty="0" smtClean="0"/>
              <a:t>Mercury’s surface is covered with craters and plains.</a:t>
            </a:r>
          </a:p>
          <a:p>
            <a:r>
              <a:rPr lang="en-US" dirty="0" smtClean="0"/>
              <a:t>The plains are smooth and crater free and formed from lava flows.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gravity of Mercury is greater than the Moon.</a:t>
            </a:r>
          </a:p>
          <a:p>
            <a:r>
              <a:rPr lang="en-US" dirty="0" smtClean="0"/>
              <a:t>Mercury has a planet-wide system of cliffs called scarps.</a:t>
            </a:r>
          </a:p>
          <a:p>
            <a:r>
              <a:rPr lang="en-US" dirty="0" smtClean="0"/>
              <a:t>Mercury’s scarps are higher than Earth’s.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Venus has no moons.</a:t>
            </a:r>
          </a:p>
          <a:p>
            <a:r>
              <a:rPr lang="en-US" dirty="0" smtClean="0"/>
              <a:t>Venus is the brightest planet in the sky because it is close to Earth and has a high albedo.</a:t>
            </a:r>
          </a:p>
          <a:p>
            <a:r>
              <a:rPr lang="en-US" dirty="0" smtClean="0"/>
              <a:t>Venus is often called the evening or morning “star” because it is often seen after sunset and before sunrise.</a:t>
            </a:r>
          </a:p>
          <a:p>
            <a:r>
              <a:rPr lang="en-US" dirty="0" smtClean="0"/>
              <a:t>Venus rotates slowly.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The solar system formed from the collapse of an interstellar cloud.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Mercury, Venus, Earth, and Mars have high densities and rocky surfaces.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Jupiter, Saturn, Uranus, and Neptune have large masses, low densities, and many moons and rings.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4:</a:t>
            </a:r>
            <a:r>
              <a:rPr lang="en-US" sz="2400" dirty="0">
                <a:latin typeface="Helvetica Light"/>
              </a:rPr>
              <a:t> Besides the Sun and planets, there are many other objects in the solar system that are composed primarily of rocks, dust, and 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day on Venus is equal to 243 Earth days.</a:t>
            </a:r>
          </a:p>
          <a:p>
            <a:r>
              <a:rPr lang="en-US" dirty="0" smtClean="0"/>
              <a:t>Venus rotate clockwise while the other planets rotate counterclockwise.</a:t>
            </a:r>
          </a:p>
          <a:p>
            <a:r>
              <a:rPr lang="en-US" dirty="0" smtClean="0"/>
              <a:t>So an observer on Venus would see the Sun rise in the west and set in the east.</a:t>
            </a:r>
          </a:p>
          <a:p>
            <a:r>
              <a:rPr lang="en-US" dirty="0" smtClean="0"/>
              <a:t>The atmosphere of Venus is most similar to that of Earth.</a:t>
            </a:r>
          </a:p>
          <a:p>
            <a:r>
              <a:rPr lang="en-US" dirty="0" smtClean="0"/>
              <a:t>However, the atmospheric pressure is much higher than that of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the surface of Venus it would feel as though you were under 920 meters of water.</a:t>
            </a:r>
          </a:p>
          <a:p>
            <a:r>
              <a:rPr lang="en-US" dirty="0" smtClean="0"/>
              <a:t>The atmosphere of Venus is mostly carbon dioxide.</a:t>
            </a:r>
          </a:p>
          <a:p>
            <a:r>
              <a:rPr lang="en-US" dirty="0" smtClean="0"/>
              <a:t>Venus has clouds mostly composed of sulfuric acid and produces concentrated acid rain.</a:t>
            </a:r>
          </a:p>
          <a:p>
            <a:r>
              <a:rPr lang="en-US" dirty="0" smtClean="0"/>
              <a:t>The greenhouse effect on Venus is like that on Earth however the concentration of carbon dioxide is so high that surface temperatures are very hot.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Venus is the hottest planet.</a:t>
            </a:r>
          </a:p>
          <a:p>
            <a:r>
              <a:rPr lang="en-US" dirty="0" smtClean="0"/>
              <a:t>The average surface temperature is 464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It is so hot that no liquid water can exist.</a:t>
            </a:r>
          </a:p>
          <a:p>
            <a:r>
              <a:rPr lang="en-US" dirty="0" smtClean="0"/>
              <a:t>The surface of Venus is smooth from lava flows with few impact craters.</a:t>
            </a:r>
          </a:p>
          <a:p>
            <a:r>
              <a:rPr lang="en-US" dirty="0" smtClean="0"/>
              <a:t>The interior Venus is similar to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has many unique properties.</a:t>
            </a:r>
          </a:p>
          <a:p>
            <a:r>
              <a:rPr lang="en-US" dirty="0" smtClean="0"/>
              <a:t>Its distance from the Sun and nearly circular orbit allows water to exist in all three states.</a:t>
            </a:r>
          </a:p>
          <a:p>
            <a:r>
              <a:rPr lang="en-US" dirty="0" smtClean="0"/>
              <a:t>The greenhouse effect on Earth keeps it at a temperature suitable for life.</a:t>
            </a:r>
          </a:p>
          <a:p>
            <a:r>
              <a:rPr lang="en-US" dirty="0" smtClean="0"/>
              <a:t>Earth is the most dense of the terrestrial planets and is the only one with plate tectonics that currently occurs.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 is often referred to as the red planet because of its reddish surface color.</a:t>
            </a:r>
          </a:p>
          <a:p>
            <a:r>
              <a:rPr lang="en-US" dirty="0" smtClean="0"/>
              <a:t>Mars is smaller and less dense than Earth.</a:t>
            </a:r>
          </a:p>
          <a:p>
            <a:r>
              <a:rPr lang="en-US" dirty="0" smtClean="0"/>
              <a:t>It has 2 irregularly shaped moons – </a:t>
            </a:r>
            <a:r>
              <a:rPr lang="en-US" dirty="0" err="1" smtClean="0"/>
              <a:t>Phobos</a:t>
            </a:r>
            <a:r>
              <a:rPr lang="en-US" dirty="0" smtClean="0"/>
              <a:t> and Deimos.</a:t>
            </a:r>
          </a:p>
          <a:p>
            <a:r>
              <a:rPr lang="en-US" dirty="0" smtClean="0"/>
              <a:t>Mars has been the subject of much </a:t>
            </a:r>
            <a:r>
              <a:rPr lang="en-US" dirty="0" err="1" smtClean="0"/>
              <a:t>reccent</a:t>
            </a:r>
            <a:r>
              <a:rPr lang="en-US" dirty="0" smtClean="0"/>
              <a:t> exploration.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 has a similar atmosphere to Venus.</a:t>
            </a:r>
          </a:p>
          <a:p>
            <a:r>
              <a:rPr lang="en-US" dirty="0" smtClean="0"/>
              <a:t>The pressure on Mars is much less than Venus.</a:t>
            </a:r>
          </a:p>
          <a:p>
            <a:r>
              <a:rPr lang="en-US" dirty="0" smtClean="0"/>
              <a:t>Mars has a thin atmosphere with a constant wind.</a:t>
            </a:r>
          </a:p>
          <a:p>
            <a:r>
              <a:rPr lang="en-US" dirty="0" smtClean="0"/>
              <a:t>Dust storms can last for months.</a:t>
            </a:r>
          </a:p>
          <a:p>
            <a:r>
              <a:rPr lang="en-US" dirty="0" smtClean="0"/>
              <a:t>The southern hemisphere is heavily cratered with highlands.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northern hemisphere has sparsely cratered plains.</a:t>
            </a:r>
          </a:p>
          <a:p>
            <a:r>
              <a:rPr lang="en-US" dirty="0" smtClean="0"/>
              <a:t>The largest volcano on Mars is Olympus Mons.</a:t>
            </a:r>
          </a:p>
          <a:p>
            <a:r>
              <a:rPr lang="en-US" dirty="0" smtClean="0"/>
              <a:t>The base is larger than the state of Colorado and rises 3 times higher than Mount Everest.</a:t>
            </a:r>
          </a:p>
          <a:p>
            <a:r>
              <a:rPr lang="en-US" dirty="0" smtClean="0"/>
              <a:t>An enormous canyon 10 times the length of the Grand Canyon and 3 times as deep lies on the equator.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Erosional features indicate the surface of Mars had liquid water.</a:t>
            </a:r>
          </a:p>
          <a:p>
            <a:r>
              <a:rPr lang="en-US" dirty="0" smtClean="0"/>
              <a:t>Rovers have found evidence of water below the surface and evidence of rivers and lakes.</a:t>
            </a:r>
          </a:p>
          <a:p>
            <a:r>
              <a:rPr lang="en-US" dirty="0" smtClean="0"/>
              <a:t>Ice caps cover both poles.</a:t>
            </a:r>
          </a:p>
          <a:p>
            <a:r>
              <a:rPr lang="en-US" dirty="0" smtClean="0"/>
              <a:t>The caps grow and shrink with the seasons.</a:t>
            </a:r>
          </a:p>
          <a:p>
            <a:r>
              <a:rPr lang="en-US" dirty="0" smtClean="0"/>
              <a:t>The caps are made of carbon dioxide ice (dry ice).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 The Outer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similarities among and differences between the gas giant planets?</a:t>
            </a:r>
          </a:p>
          <a:p>
            <a:pPr lvl="1"/>
            <a:r>
              <a:rPr lang="en-US" dirty="0" smtClean="0"/>
              <a:t>What are the major moons?</a:t>
            </a:r>
          </a:p>
          <a:p>
            <a:pPr lvl="1"/>
            <a:r>
              <a:rPr lang="en-US" dirty="0" smtClean="0"/>
              <a:t>How do moons and rings form?</a:t>
            </a:r>
          </a:p>
          <a:p>
            <a:pPr lvl="1"/>
            <a:r>
              <a:rPr lang="en-US" dirty="0" smtClean="0"/>
              <a:t>How does the composition of the gas giant planets and the composition of the Sun compare?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Jupiter, Saturn, Uranus, and Neptune are known as the gas giants.</a:t>
            </a:r>
          </a:p>
          <a:p>
            <a:r>
              <a:rPr lang="en-US" dirty="0" smtClean="0"/>
              <a:t>Gas giant planets are all very large, their interiors are either gases or liquids, have primarily lightweight elements, and are very cold.</a:t>
            </a:r>
          </a:p>
          <a:p>
            <a:r>
              <a:rPr lang="en-US" dirty="0" smtClean="0"/>
              <a:t>The gas giants have many satellites as well as ring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 – Formation of the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	</a:t>
            </a:r>
          </a:p>
          <a:p>
            <a:pPr lvl="1"/>
            <a:r>
              <a:rPr lang="en-US" dirty="0" smtClean="0"/>
              <a:t>How did the solar system form?</a:t>
            </a:r>
          </a:p>
          <a:p>
            <a:pPr lvl="1"/>
            <a:r>
              <a:rPr lang="en-US" dirty="0" smtClean="0"/>
              <a:t>What are some of the early concepts of the structure of the solar system?</a:t>
            </a:r>
          </a:p>
          <a:p>
            <a:pPr lvl="1"/>
            <a:r>
              <a:rPr lang="en-US" dirty="0" smtClean="0"/>
              <a:t>How has our current knowledge of the solar system developed?</a:t>
            </a:r>
          </a:p>
          <a:p>
            <a:pPr lvl="1"/>
            <a:r>
              <a:rPr lang="en-US" dirty="0" smtClean="0"/>
              <a:t>What is the relationship between gravity and the motions of the objects in the solar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 is the largest planet with a diameter 1/10 that of the Sun and 11 times larger than Earth.</a:t>
            </a:r>
          </a:p>
          <a:p>
            <a:r>
              <a:rPr lang="en-US" dirty="0" smtClean="0"/>
              <a:t>Jupiter’s mass makes up 70% of the solar system.</a:t>
            </a:r>
          </a:p>
          <a:p>
            <a:r>
              <a:rPr lang="en-US" dirty="0" smtClean="0"/>
              <a:t>Jupiter has a banded appearance and an atmospheric storm – the Great Red Spot, that has raged for more than 300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 has two faint rings.</a:t>
            </a:r>
          </a:p>
          <a:p>
            <a:r>
              <a:rPr lang="en-US" dirty="0" smtClean="0"/>
              <a:t>Jupiter is composed mostly of gaseous and liquid helium and hydrogen.</a:t>
            </a:r>
          </a:p>
          <a:p>
            <a:r>
              <a:rPr lang="en-US" dirty="0" smtClean="0"/>
              <a:t>Below the liquid hydrogen is a layer of liquid metallic hydrogen (a form of liquid and metal that can only exist under certain conditions).</a:t>
            </a:r>
          </a:p>
        </p:txBody>
      </p:sp>
    </p:spTree>
    <p:extLst>
      <p:ext uri="{BB962C8B-B14F-4D97-AF65-F5344CB8AC3E}">
        <p14:creationId xmlns:p14="http://schemas.microsoft.com/office/powerpoint/2010/main" val="4015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Jupiter rotates very rapidly for its size.</a:t>
            </a:r>
          </a:p>
          <a:p>
            <a:r>
              <a:rPr lang="en-US" dirty="0" smtClean="0"/>
              <a:t>A day is less than 10 hours.</a:t>
            </a:r>
          </a:p>
          <a:p>
            <a:r>
              <a:rPr lang="en-US" dirty="0" smtClean="0"/>
              <a:t>The rapid rotation makes the planet wider at the equator.</a:t>
            </a:r>
          </a:p>
          <a:p>
            <a:r>
              <a:rPr lang="en-US" dirty="0" smtClean="0"/>
              <a:t>The rapid rotation causes the clouds to flow rapidly also creating bands of light and dark clouds.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Belts are low, warm, dark-colored clouds that sink.</a:t>
            </a:r>
          </a:p>
          <a:p>
            <a:r>
              <a:rPr lang="en-US" dirty="0" smtClean="0"/>
              <a:t>Zones are high, cool, light-colored clouds that rise.</a:t>
            </a:r>
          </a:p>
          <a:p>
            <a:r>
              <a:rPr lang="en-US" dirty="0" smtClean="0"/>
              <a:t>Jupiter has more than 60 moons which are extremely small.</a:t>
            </a:r>
          </a:p>
          <a:p>
            <a:r>
              <a:rPr lang="en-US" dirty="0" smtClean="0"/>
              <a:t>Four of the largest moons – Ganymede, Calisto, Io, and Europa are called Galilean satellites after their discoverer.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of them are bigger than Earth’s moon and all are composed of ice and rock.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Saturn is the second largest planet in the solar system.</a:t>
            </a:r>
          </a:p>
          <a:p>
            <a:r>
              <a:rPr lang="en-US" dirty="0" smtClean="0"/>
              <a:t>Saturn is slightly smaller that Jupiter and its average density is less than water.</a:t>
            </a:r>
          </a:p>
          <a:p>
            <a:r>
              <a:rPr lang="en-US" dirty="0" smtClean="0"/>
              <a:t>Saturn rotates rapidly and has a layered cloud system.</a:t>
            </a:r>
          </a:p>
          <a:p>
            <a:r>
              <a:rPr lang="en-US" dirty="0" smtClean="0"/>
              <a:t>Its atmosphere is mostly hydrogen, helium and ammonia 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Saturn has a striking ring system which are broad and bright.</a:t>
            </a:r>
          </a:p>
          <a:p>
            <a:r>
              <a:rPr lang="en-US" dirty="0" smtClean="0"/>
              <a:t>They are composed mostly of microscopic to house-sized pieces.</a:t>
            </a:r>
          </a:p>
          <a:p>
            <a:r>
              <a:rPr lang="en-US" dirty="0" smtClean="0"/>
              <a:t>There are 7 major rings.</a:t>
            </a:r>
          </a:p>
          <a:p>
            <a:r>
              <a:rPr lang="en-US" dirty="0" smtClean="0"/>
              <a:t>The rings are debris left over from collision with asteroids.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Saturn has more than 60 moons.</a:t>
            </a:r>
          </a:p>
          <a:p>
            <a:r>
              <a:rPr lang="en-US" dirty="0" smtClean="0"/>
              <a:t>Titan is larger than Mercury.</a:t>
            </a:r>
          </a:p>
          <a:p>
            <a:r>
              <a:rPr lang="en-US" dirty="0" smtClean="0"/>
              <a:t>Enceladus has plumes of ice a water vapor suggesting geologic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Uranus was accidently discovered in 1781.</a:t>
            </a:r>
          </a:p>
          <a:p>
            <a:r>
              <a:rPr lang="en-US" dirty="0" smtClean="0"/>
              <a:t>Uranus’s average temperature is -215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Uranus is 4 times larger and 15 times more massive than Earth.</a:t>
            </a:r>
          </a:p>
          <a:p>
            <a:r>
              <a:rPr lang="en-US" dirty="0" smtClean="0"/>
              <a:t>It has a blue appearance caused by methane gas.</a:t>
            </a:r>
          </a:p>
          <a:p>
            <a:r>
              <a:rPr lang="en-US" dirty="0" smtClean="0"/>
              <a:t>It has 27 moons and a faint ring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rotational axis is tilted so far that the north pole lies in its orbital plane.</a:t>
            </a:r>
          </a:p>
          <a:p>
            <a:r>
              <a:rPr lang="en-US" dirty="0" smtClean="0"/>
              <a:t>Astronomers theorize that Uranus was knocked sideways by a massive collision with a massive object.</a:t>
            </a:r>
          </a:p>
          <a:p>
            <a:r>
              <a:rPr lang="en-US" dirty="0" smtClean="0"/>
              <a:t>Each pole spends 42 years in light and 42 years in darkness.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Stars and planets form from interstellar clouds, which exist in space between the stars.</a:t>
            </a:r>
          </a:p>
          <a:p>
            <a:r>
              <a:rPr lang="en-US" dirty="0" smtClean="0"/>
              <a:t>These clouds consist mostly of hydrogen and helium gas.</a:t>
            </a:r>
          </a:p>
          <a:p>
            <a:r>
              <a:rPr lang="en-US" dirty="0" smtClean="0"/>
              <a:t>At first, the density of the interstellar gas is low.</a:t>
            </a:r>
          </a:p>
          <a:p>
            <a:r>
              <a:rPr lang="en-US" dirty="0" smtClean="0"/>
              <a:t>Gravity slowly draws matter together until it is concentrated enough to form a star and possibly planets.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Neptune was discovered in 1846.</a:t>
            </a:r>
          </a:p>
          <a:p>
            <a:r>
              <a:rPr lang="en-US" dirty="0" smtClean="0"/>
              <a:t>Neptune is almost 4.5 billion km away from the Sun.</a:t>
            </a:r>
          </a:p>
          <a:p>
            <a:r>
              <a:rPr lang="en-US" dirty="0" smtClean="0"/>
              <a:t>Neptune is about 4 times as large as Earth.</a:t>
            </a:r>
          </a:p>
          <a:p>
            <a:r>
              <a:rPr lang="en-US" dirty="0" smtClean="0"/>
              <a:t>Neptune also has a bluish color due to methane gas.</a:t>
            </a:r>
          </a:p>
          <a:p>
            <a:r>
              <a:rPr lang="en-US" dirty="0" smtClean="0"/>
              <a:t>However, Neptune has clouds and a persistent storm – the Great Dark Spot that disappeared by 1994.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Neptune has 14 moons.</a:t>
            </a:r>
          </a:p>
          <a:p>
            <a:r>
              <a:rPr lang="en-US" dirty="0" smtClean="0"/>
              <a:t>Triton is the largest but it has a retrograde orbit (orbits backwards).</a:t>
            </a:r>
          </a:p>
          <a:p>
            <a:r>
              <a:rPr lang="en-US" dirty="0" smtClean="0"/>
              <a:t>It has geysers of nitrogen gas that erupt when heated by the Sun.</a:t>
            </a:r>
          </a:p>
          <a:p>
            <a:r>
              <a:rPr lang="en-US" dirty="0" smtClean="0"/>
              <a:t>Neptune has a ring system however, it is not visible from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 – Other Solar System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differences between planets and dwarf planets?</a:t>
            </a:r>
          </a:p>
          <a:p>
            <a:pPr lvl="1"/>
            <a:r>
              <a:rPr lang="en-US" dirty="0" smtClean="0"/>
              <a:t>What are the oldest members of the solar system?</a:t>
            </a:r>
          </a:p>
          <a:p>
            <a:pPr lvl="1"/>
            <a:r>
              <a:rPr lang="en-US" dirty="0" smtClean="0"/>
              <a:t>How are meteoroids, meteors, and meteorites described?</a:t>
            </a:r>
          </a:p>
          <a:p>
            <a:pPr lvl="1"/>
            <a:r>
              <a:rPr lang="en-US" dirty="0" smtClean="0"/>
              <a:t>What is the structure of a comet?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2000’s astronomers began to detect large objects in the region of Pluto, called the Kuiper Belt.</a:t>
            </a:r>
          </a:p>
          <a:p>
            <a:r>
              <a:rPr lang="en-US" dirty="0" smtClean="0"/>
              <a:t>In 2003, Eris was discovered.</a:t>
            </a:r>
          </a:p>
          <a:p>
            <a:r>
              <a:rPr lang="en-US" dirty="0" smtClean="0"/>
              <a:t>It was larger than Pluto and other solar system objects.</a:t>
            </a:r>
          </a:p>
          <a:p>
            <a:r>
              <a:rPr lang="en-US" dirty="0" smtClean="0"/>
              <a:t>In 1801, Ceres was discovered in an orbit between Mars and Jupiter.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Hundreds of other objects were discovered in the same region called the asteroid belt.</a:t>
            </a:r>
          </a:p>
          <a:p>
            <a:r>
              <a:rPr lang="en-US" dirty="0" smtClean="0"/>
              <a:t>When Pluto was discovered in 1903 it was an unusual planet.</a:t>
            </a:r>
          </a:p>
          <a:p>
            <a:r>
              <a:rPr lang="en-US" dirty="0" smtClean="0"/>
              <a:t>It was not terrestrial or gaseous.</a:t>
            </a:r>
          </a:p>
          <a:p>
            <a:r>
              <a:rPr lang="en-US" dirty="0" smtClean="0"/>
              <a:t>It is made of rock and ice.</a:t>
            </a:r>
          </a:p>
          <a:p>
            <a:r>
              <a:rPr lang="en-US" dirty="0" smtClean="0"/>
              <a:t>Its orbit is long, elliptical orbit that overlaps the orbit of Neptune.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smaller than Earth’s Moon and is one of may objects in the area.</a:t>
            </a:r>
          </a:p>
          <a:p>
            <a:r>
              <a:rPr lang="en-US" dirty="0" smtClean="0"/>
              <a:t>The International Astronomical Union (IAU) decided to place Pluto, Eris, Ceres, Sedna, Buffy,  </a:t>
            </a:r>
            <a:r>
              <a:rPr lang="en-US" dirty="0" err="1" smtClean="0"/>
              <a:t>Makemake</a:t>
            </a:r>
            <a:r>
              <a:rPr lang="en-US" dirty="0" smtClean="0"/>
              <a:t>, Haumea into a new classification called a dwarf planet.</a:t>
            </a:r>
          </a:p>
          <a:p>
            <a:r>
              <a:rPr lang="en-US" dirty="0" smtClean="0"/>
              <a:t>A dwarf planet is an object that, due to its own gravity, is spherical  in shape, orbits the Sun, is not a satellite, and has not cleared the area of its orbit of smaller debris.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at least 10 other objects whose classification is undecided.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Solar System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Asteroids are hundreds of thousands of objects orbiting the Sun between Mars and Jupiter.</a:t>
            </a:r>
          </a:p>
          <a:p>
            <a:r>
              <a:rPr lang="en-US" dirty="0" smtClean="0"/>
              <a:t>These objects are irregular in shape and surface.</a:t>
            </a:r>
          </a:p>
          <a:p>
            <a:r>
              <a:rPr lang="en-US" dirty="0" smtClean="0"/>
              <a:t>Asteroids orbit and normally collide with each other breaking into a meteoroid.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meteoroid passes through Earth’s atmosphere, the air is heated and produces a streak of light called a meteor.</a:t>
            </a:r>
          </a:p>
          <a:p>
            <a:r>
              <a:rPr lang="en-US" dirty="0" smtClean="0"/>
              <a:t>If the meteor does not burn up completely and hits Earth’s surface it is called a meteorite.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Kuiper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rocky and icy bodies lie outside the orbit of Neptune in the Kuiper Belt.</a:t>
            </a:r>
          </a:p>
          <a:p>
            <a:r>
              <a:rPr lang="en-US" dirty="0" smtClean="0"/>
              <a:t>This material is probably leftover material from the formation of the solar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Astronomers think that our solar system began this way.</a:t>
            </a:r>
          </a:p>
          <a:p>
            <a:r>
              <a:rPr lang="en-US" dirty="0" smtClean="0"/>
              <a:t>The collapse of the interstellar clouds accelerates and becomes more dense at its center.</a:t>
            </a:r>
          </a:p>
          <a:p>
            <a:r>
              <a:rPr lang="en-US" dirty="0" smtClean="0"/>
              <a:t>The cloud spins faster as it contracts.</a:t>
            </a:r>
          </a:p>
          <a:p>
            <a:r>
              <a:rPr lang="en-US" dirty="0" smtClean="0"/>
              <a:t>Eventually the cloud becomes a rotating disk with a dense concentration at its 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Comets are small, icy bodies that have highly eccentric orbits around the Sun.</a:t>
            </a:r>
          </a:p>
          <a:p>
            <a:r>
              <a:rPr lang="en-US" dirty="0" smtClean="0"/>
              <a:t>Comets orbit in a continuous distribution that extends from the Kuiper Belt to 100,000 AU from the Sun.</a:t>
            </a:r>
          </a:p>
          <a:p>
            <a:r>
              <a:rPr lang="en-US" dirty="0" smtClean="0"/>
              <a:t>The outermost region is known as the </a:t>
            </a:r>
            <a:r>
              <a:rPr lang="en-US" dirty="0" err="1" smtClean="0"/>
              <a:t>Oort</a:t>
            </a:r>
            <a:r>
              <a:rPr lang="en-US" dirty="0" smtClean="0"/>
              <a:t> cloud.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comet comes within 3 AU from the Sun, it begins to evaporate.  </a:t>
            </a:r>
          </a:p>
          <a:p>
            <a:r>
              <a:rPr lang="en-US" dirty="0" smtClean="0"/>
              <a:t>It forms a head and one or more tails.</a:t>
            </a:r>
          </a:p>
          <a:p>
            <a:r>
              <a:rPr lang="en-US" dirty="0" smtClean="0"/>
              <a:t>A comets tail always points away from the Sun.</a:t>
            </a:r>
          </a:p>
          <a:p>
            <a:r>
              <a:rPr lang="en-US" dirty="0"/>
              <a:t>C</a:t>
            </a:r>
            <a:r>
              <a:rPr lang="en-US" dirty="0" smtClean="0"/>
              <a:t>omets that repeatedly return are called periodic comets.</a:t>
            </a:r>
          </a:p>
          <a:p>
            <a:r>
              <a:rPr lang="en-US" dirty="0" smtClean="0"/>
              <a:t>One example is Halley’s Comet which has a 76 year period.</a:t>
            </a:r>
          </a:p>
        </p:txBody>
      </p:sp>
    </p:spTree>
    <p:extLst>
      <p:ext uri="{BB962C8B-B14F-4D97-AF65-F5344CB8AC3E}">
        <p14:creationId xmlns:p14="http://schemas.microsoft.com/office/powerpoint/2010/main" val="31169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last appeared in 1975 and is expected to appear again in 2061.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formed when the rotating disk reached a temperature and pressure high enough to fuse hydrogen into helium.</a:t>
            </a:r>
          </a:p>
          <a:p>
            <a:r>
              <a:rPr lang="en-US" dirty="0" smtClean="0"/>
              <a:t>The rotating disk surrounding the Sun became the planets in our solar system.</a:t>
            </a:r>
          </a:p>
          <a:p>
            <a:r>
              <a:rPr lang="en-US" dirty="0" smtClean="0"/>
              <a:t>The heavier elements condensed closer to the Sun while the lighter elements traveled further and formed the outer planets.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Planetesimals</a:t>
            </a:r>
            <a:r>
              <a:rPr lang="en-US" dirty="0" smtClean="0"/>
              <a:t> formed as particles collided and formed objects from one to hundreds of kilometers.</a:t>
            </a:r>
          </a:p>
          <a:p>
            <a:r>
              <a:rPr lang="en-US" dirty="0" smtClean="0"/>
              <a:t>Material that remained after the formation of the planets and satellites is called debris.</a:t>
            </a:r>
          </a:p>
          <a:p>
            <a:r>
              <a:rPr lang="en-US" dirty="0" smtClean="0"/>
              <a:t>Some debris formed comets and others asteroids.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astronomers assumed that the Sun, planets, and stars orbited Earth.</a:t>
            </a:r>
          </a:p>
          <a:p>
            <a:r>
              <a:rPr lang="en-US" dirty="0" smtClean="0"/>
              <a:t>This geocentric (Earth-centered) model could not explain other aspects of planetary motion.</a:t>
            </a:r>
          </a:p>
          <a:p>
            <a:r>
              <a:rPr lang="en-US" dirty="0" smtClean="0"/>
              <a:t>One aspect is the apparent backward (retrograde) motion of Mars.</a:t>
            </a:r>
          </a:p>
          <a:p>
            <a:r>
              <a:rPr lang="en-US" dirty="0" smtClean="0"/>
              <a:t>This retrograde motion of Mars occurs every two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1543, Nicolaus Copernicus suggested that the Sun was the center of the solar system.</a:t>
            </a:r>
          </a:p>
          <a:p>
            <a:r>
              <a:rPr lang="en-US" dirty="0" smtClean="0"/>
              <a:t>This heliocentric (Sun-centered) model suggested that the Sun is the center of the solar system.</a:t>
            </a:r>
          </a:p>
          <a:p>
            <a:r>
              <a:rPr lang="en-US" dirty="0" err="1" smtClean="0"/>
              <a:t>Tycho</a:t>
            </a:r>
            <a:r>
              <a:rPr lang="en-US" dirty="0" smtClean="0"/>
              <a:t> Brahe, a Danish </a:t>
            </a:r>
            <a:r>
              <a:rPr lang="en-US" dirty="0" err="1" smtClean="0"/>
              <a:t>astromer</a:t>
            </a:r>
            <a:r>
              <a:rPr lang="en-US" dirty="0" smtClean="0"/>
              <a:t>, designed and built very accurate equipment for observing the stars.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2466</Words>
  <Application>Microsoft Office PowerPoint</Application>
  <PresentationFormat>On-screen Show (4:3)</PresentationFormat>
  <Paragraphs>213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Our Solar System</vt:lpstr>
      <vt:lpstr>PowerPoint Presentation</vt:lpstr>
      <vt:lpstr>Section 1 – Formation of the Solar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– The Inner Planets</vt:lpstr>
      <vt:lpstr>Terrestrial Planets</vt:lpstr>
      <vt:lpstr>Mercury</vt:lpstr>
      <vt:lpstr>PowerPoint Presentation</vt:lpstr>
      <vt:lpstr>PowerPoint Presentation</vt:lpstr>
      <vt:lpstr>Venus</vt:lpstr>
      <vt:lpstr>PowerPoint Presentation</vt:lpstr>
      <vt:lpstr>PowerPoint Presentation</vt:lpstr>
      <vt:lpstr>PowerPoint Presentation</vt:lpstr>
      <vt:lpstr>Earth</vt:lpstr>
      <vt:lpstr>Mars</vt:lpstr>
      <vt:lpstr>PowerPoint Presentation</vt:lpstr>
      <vt:lpstr>PowerPoint Presentation</vt:lpstr>
      <vt:lpstr>PowerPoint Presentation</vt:lpstr>
      <vt:lpstr>Section 3 – The Outer Planets</vt:lpstr>
      <vt:lpstr>PowerPoint Presentation</vt:lpstr>
      <vt:lpstr>Jupiter</vt:lpstr>
      <vt:lpstr>PowerPoint Presentation</vt:lpstr>
      <vt:lpstr>PowerPoint Presentation</vt:lpstr>
      <vt:lpstr>PowerPoint Presentation</vt:lpstr>
      <vt:lpstr>PowerPoint Presentation</vt:lpstr>
      <vt:lpstr>Saturn</vt:lpstr>
      <vt:lpstr>PowerPoint Presentation</vt:lpstr>
      <vt:lpstr>PowerPoint Presentation</vt:lpstr>
      <vt:lpstr>Uranus</vt:lpstr>
      <vt:lpstr>PowerPoint Presentation</vt:lpstr>
      <vt:lpstr>Neptune</vt:lpstr>
      <vt:lpstr>PowerPoint Presentation</vt:lpstr>
      <vt:lpstr>Section 4 – Other Solar System Objects</vt:lpstr>
      <vt:lpstr>Dwarf Planets</vt:lpstr>
      <vt:lpstr>PowerPoint Presentation</vt:lpstr>
      <vt:lpstr>PowerPoint Presentation</vt:lpstr>
      <vt:lpstr>PowerPoint Presentation</vt:lpstr>
      <vt:lpstr>Small Solar System Bodies</vt:lpstr>
      <vt:lpstr>PowerPoint Presentation</vt:lpstr>
      <vt:lpstr>Kuiper Belt</vt:lpstr>
      <vt:lpstr>Comets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231</cp:revision>
  <cp:lastPrinted>2013-07-12T13:26:11Z</cp:lastPrinted>
  <dcterms:created xsi:type="dcterms:W3CDTF">2013-07-09T14:24:31Z</dcterms:created>
  <dcterms:modified xsi:type="dcterms:W3CDTF">2017-08-13T22:16:17Z</dcterms:modified>
</cp:coreProperties>
</file>