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qpV1236_Q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0wk4qG2mI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U7IyfR34o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shows/the-universe/videos/phases-of-the-moon" TargetMode="External"/><Relationship Id="rId2" Type="http://schemas.openxmlformats.org/officeDocument/2006/relationships/hyperlink" Target="https://www.youtube.com/watch?v=NCweccNOaqo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The Sun-Earth-Moon System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Tools of Astronomy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The Moon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3: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The Sun-Earth-Moon System</a:t>
            </a:r>
            <a:endParaRPr lang="en-US" sz="2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Moon absorbs so much sunlight it has extreme temperatures.</a:t>
            </a:r>
          </a:p>
          <a:p>
            <a:r>
              <a:rPr lang="en-US" dirty="0" smtClean="0"/>
              <a:t>In sunlight the Moon’s surface will reach temperatures of 127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In the unlit portion temperatures will reach -233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Highlands are heavily cratered regions of the Moon that are light in color and mountainous.</a:t>
            </a:r>
          </a:p>
          <a:p>
            <a:r>
              <a:rPr lang="en-US" dirty="0" smtClean="0"/>
              <a:t>Maria are dark, smooth plains.</a:t>
            </a:r>
          </a:p>
          <a:p>
            <a:r>
              <a:rPr lang="en-US" dirty="0" err="1" smtClean="0"/>
              <a:t>Rilles</a:t>
            </a:r>
            <a:r>
              <a:rPr lang="en-US" dirty="0" smtClean="0"/>
              <a:t> are </a:t>
            </a:r>
            <a:r>
              <a:rPr lang="en-US" dirty="0" err="1" smtClean="0"/>
              <a:t>valleylike</a:t>
            </a:r>
            <a:r>
              <a:rPr lang="en-US" dirty="0" smtClean="0"/>
              <a:t> structures that are collapsed lava tubes.</a:t>
            </a:r>
          </a:p>
          <a:p>
            <a:r>
              <a:rPr lang="en-US" dirty="0" smtClean="0"/>
              <a:t>Impact craters are formed when objects from space crashed into the lunar surface.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that is blasted out of the impact crater and falls back to the lunar surface is called ejecta.</a:t>
            </a:r>
          </a:p>
          <a:p>
            <a:r>
              <a:rPr lang="en-US" dirty="0" smtClean="0"/>
              <a:t>Some craters have long ejecta called rays that radiate outward like spokes on a bicycle tire.</a:t>
            </a:r>
          </a:p>
          <a:p>
            <a:r>
              <a:rPr lang="en-US" dirty="0" smtClean="0"/>
              <a:t>The Moon is made up of minerals similar to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Moon is between 3.8 and 4.6 billion years old.</a:t>
            </a:r>
          </a:p>
          <a:p>
            <a:r>
              <a:rPr lang="en-US" dirty="0" smtClean="0"/>
              <a:t>The Moon was heavily bombarded during its first 800 million years.</a:t>
            </a:r>
          </a:p>
          <a:p>
            <a:r>
              <a:rPr lang="en-US" dirty="0" smtClean="0"/>
              <a:t>The bombardment broke up the surface rocks that resulted in a layer of loose, ground-up rock called regolith.</a:t>
            </a:r>
          </a:p>
          <a:p>
            <a:r>
              <a:rPr lang="en-US" dirty="0" smtClean="0"/>
              <a:t>The Moon has a layered structure similar to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the giant impact theory, the Moon formed as the result of a collision between Earth and Mars-sized object about 4.5 billion years ago when the solar system was forming.</a:t>
            </a:r>
          </a:p>
          <a:p>
            <a:r>
              <a:rPr lang="en-US" dirty="0" smtClean="0"/>
              <a:t>The impact caused debris to be ejected but kept within Earth’s gravitational field.</a:t>
            </a:r>
          </a:p>
          <a:p>
            <a:r>
              <a:rPr lang="en-US" dirty="0" smtClean="0"/>
              <a:t>The debris eventually formed a satellite that remains in orbit around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 – The Sun-Earth-Moon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are the relative positions and motions of the Sun, Earth, and Moon?</a:t>
            </a:r>
          </a:p>
          <a:p>
            <a:pPr lvl="1"/>
            <a:r>
              <a:rPr lang="en-US" dirty="0" smtClean="0"/>
              <a:t>What are the phases of the Moon?</a:t>
            </a:r>
          </a:p>
          <a:p>
            <a:pPr lvl="1"/>
            <a:r>
              <a:rPr lang="en-US" dirty="0" smtClean="0"/>
              <a:t>What are the differences between solstices and equinoxes?</a:t>
            </a:r>
          </a:p>
          <a:p>
            <a:pPr lvl="1"/>
            <a:r>
              <a:rPr lang="en-US" dirty="0" smtClean="0"/>
              <a:t>How are the eclipses of the Sun and Moon explained?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8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Sun rises in the east and sets in the west.</a:t>
            </a:r>
          </a:p>
          <a:p>
            <a:r>
              <a:rPr lang="en-US" dirty="0" smtClean="0"/>
              <a:t>So do the planets, the Moon, and stars.</a:t>
            </a:r>
          </a:p>
          <a:p>
            <a:r>
              <a:rPr lang="en-US" dirty="0" smtClean="0"/>
              <a:t>These motions result from the Earth’s rotation.</a:t>
            </a:r>
          </a:p>
          <a:p>
            <a:r>
              <a:rPr lang="en-US" dirty="0" smtClean="0"/>
              <a:t>One way to show that the Earth is rotating is to use a Foucault pendulum.</a:t>
            </a:r>
          </a:p>
          <a:p>
            <a:r>
              <a:rPr lang="en-US" dirty="0" smtClean="0"/>
              <a:t>A pendulum swings in a constant direction but as the Earth turns under it the pendulum seems to change direction.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Foucault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www.youtube.com/watch?v=iqpV1236_Q0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way is to observe the way Earth is diverted from a north-south direction to an east-west direction.</a:t>
            </a:r>
          </a:p>
          <a:p>
            <a:r>
              <a:rPr lang="en-US" dirty="0" smtClean="0"/>
              <a:t>This is called the Coriolis effect.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orbits the Sun in a slightly elliptical orbit.</a:t>
            </a:r>
          </a:p>
          <a:p>
            <a:r>
              <a:rPr lang="en-US" dirty="0" smtClean="0"/>
              <a:t>The plane of Earth’s orbit is called the elliptic plane.</a:t>
            </a:r>
          </a:p>
          <a:p>
            <a:r>
              <a:rPr lang="en-US" dirty="0" smtClean="0"/>
              <a:t>As Earth rotates, the Sun and planets appear to move across the sky in a path known as the elliptic.</a:t>
            </a:r>
          </a:p>
          <a:p>
            <a:r>
              <a:rPr lang="en-US" dirty="0" smtClean="0"/>
              <a:t>As Earth moves in its orbit different constellations are visible.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Radiation emitted or reflected by distant objects allows scientists to study the universe.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</a:t>
            </a:r>
            <a:r>
              <a:rPr lang="en-US" sz="2400" dirty="0">
                <a:latin typeface="Helvetica Light"/>
                <a:cs typeface="Helvetica"/>
              </a:rPr>
              <a:t>The Moon, Earth’s nearest neighbor in space, is unique among the moons in our solar system.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Motions of the Sun-Earth-Moon system define Earth’s day, month, and year.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Earth’s axis is tilted relative to the elliptic at approximately 23.5</a:t>
            </a:r>
            <a:r>
              <a:rPr lang="en-US" dirty="0" smtClean="0">
                <a:latin typeface="Calibri"/>
                <a:cs typeface="Calibri"/>
              </a:rPr>
              <a:t>°.</a:t>
            </a:r>
          </a:p>
          <a:p>
            <a:r>
              <a:rPr lang="en-US" dirty="0" smtClean="0">
                <a:latin typeface="Calibri"/>
                <a:cs typeface="Calibri"/>
              </a:rPr>
              <a:t>As the Earth orbits the Sun the Earth’s axis remains fixed in space.</a:t>
            </a:r>
          </a:p>
          <a:p>
            <a:r>
              <a:rPr lang="en-US" dirty="0" smtClean="0">
                <a:latin typeface="Calibri"/>
                <a:cs typeface="Calibri"/>
              </a:rPr>
              <a:t>For six months the northern hemisphere is tilted towards the sun and for the other six months it is tilted away from the Sun.</a:t>
            </a:r>
          </a:p>
          <a:p>
            <a:r>
              <a:rPr lang="en-US" dirty="0" smtClean="0">
                <a:latin typeface="Calibri"/>
                <a:cs typeface="Calibri"/>
              </a:rPr>
              <a:t>The seasons are caused by the tilt and Earth’s orbit.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these Harvard students have what causes the seasons correct?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www.youtube.com/watch?v=p0wk4qG2mIg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solstice (summer or winter), the Sun is overhead at its farthest distance either north or south of the equator.</a:t>
            </a:r>
          </a:p>
          <a:p>
            <a:r>
              <a:rPr lang="en-US" dirty="0" smtClean="0"/>
              <a:t>The Tropic of Cancer (23.5N) and the Tropic of </a:t>
            </a:r>
            <a:r>
              <a:rPr lang="en-US" dirty="0" err="1" smtClean="0"/>
              <a:t>Capicorn</a:t>
            </a:r>
            <a:r>
              <a:rPr lang="en-US" dirty="0" smtClean="0"/>
              <a:t> (23.5S) are these points.</a:t>
            </a:r>
          </a:p>
          <a:p>
            <a:r>
              <a:rPr lang="en-US" dirty="0" smtClean="0"/>
              <a:t>On the first day of summer in the northern hemisphere the Sun is directly overhead at noon at The Tropic of Cancer.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Earth is midway between the solstices the Earth is at equinox (equal night).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Seasons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www.youtube.com/watch?v=KUU7IyfR34o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</a:t>
            </a:r>
            <a:r>
              <a:rPr lang="en-US" smtClean="0"/>
              <a:t>the Moon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always see the same side of the Moon because </a:t>
            </a:r>
            <a:r>
              <a:rPr lang="en-US" dirty="0" smtClean="0"/>
              <a:t>of synchronous rotation, the state at which orbital and rotational periods are equal.</a:t>
            </a:r>
          </a:p>
          <a:p>
            <a:r>
              <a:rPr lang="en-US" dirty="0" smtClean="0"/>
              <a:t>The length of time it takes for the Moon to go through a complete cycle of phases.</a:t>
            </a:r>
          </a:p>
          <a:p>
            <a:r>
              <a:rPr lang="en-US" dirty="0" smtClean="0"/>
              <a:t>The length of a lunar month is 29.5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www.youtube.com/watch?v=NCweccNOaqo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https://www.history.com/shows/the-universe/videos/phases-of-the-moon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6" y="274638"/>
            <a:ext cx="8062384" cy="6046788"/>
          </a:xfrm>
        </p:spPr>
      </p:pic>
    </p:spTree>
    <p:extLst>
      <p:ext uri="{BB962C8B-B14F-4D97-AF65-F5344CB8AC3E}">
        <p14:creationId xmlns:p14="http://schemas.microsoft.com/office/powerpoint/2010/main" val="14702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effect the Moon has on Earth is causing ocean tides.</a:t>
            </a:r>
          </a:p>
          <a:p>
            <a:r>
              <a:rPr lang="en-US" dirty="0" smtClean="0"/>
              <a:t>The Moon’s gravity pulls on Earth and this creates bulges of ocean water on both the near and far sides of Earth.</a:t>
            </a:r>
          </a:p>
          <a:p>
            <a:r>
              <a:rPr lang="en-US" dirty="0" smtClean="0"/>
              <a:t>As the Earth rotates these bulges remain aligned with the Moon so that the ocean level rises and falls every 12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tides are high tides higher than normal.</a:t>
            </a:r>
          </a:p>
          <a:p>
            <a:r>
              <a:rPr lang="en-US" dirty="0" smtClean="0"/>
              <a:t>This caused when the Sun and Moon are aligned in the same direction.</a:t>
            </a:r>
          </a:p>
          <a:p>
            <a:r>
              <a:rPr lang="en-US" dirty="0" smtClean="0"/>
              <a:t>When the Sun and Moon are at right angles this results in a neap tide – a high tide that is lower than usual.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– Tools of 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is electromagnetic radiation?</a:t>
            </a:r>
          </a:p>
          <a:p>
            <a:pPr lvl="1"/>
            <a:r>
              <a:rPr lang="en-US" dirty="0" smtClean="0"/>
              <a:t>How do telescopes work?</a:t>
            </a:r>
          </a:p>
          <a:p>
            <a:pPr lvl="1"/>
            <a:r>
              <a:rPr lang="en-US" dirty="0" smtClean="0"/>
              <a:t>How does space exploration help scientists learn about </a:t>
            </a:r>
            <a:r>
              <a:rPr lang="en-US" smtClean="0"/>
              <a:t>the universe?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solar eclipse occurs when the Moon passes directly between the Sun and Earth and blocks the Sun from view.</a:t>
            </a:r>
          </a:p>
          <a:p>
            <a:r>
              <a:rPr lang="en-US" dirty="0" smtClean="0"/>
              <a:t>A total solar eclipse occurs when the Moon blocks out the entire Sun.</a:t>
            </a:r>
          </a:p>
          <a:p>
            <a:r>
              <a:rPr lang="en-US" dirty="0" smtClean="0"/>
              <a:t>A partial solar eclipse occurs when the Moon blocks only a portion of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lunar eclipse occurs when the Moon passes behind Earth in relation to the Sun.</a:t>
            </a:r>
          </a:p>
          <a:p>
            <a:r>
              <a:rPr lang="en-US" dirty="0" smtClean="0"/>
              <a:t>This can only happen when the Moon is full.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Radiation from distant bodies throughout the universe is called electromagnetic radiation.</a:t>
            </a:r>
          </a:p>
          <a:p>
            <a:r>
              <a:rPr lang="en-US" dirty="0" smtClean="0"/>
              <a:t>Electromagnetic radiation includes visible light, infrared, ultraviolet radiation, radio waves, microwaves, X-rays, and gamma rays.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Telescopes give us the ability to observe wavelengths beyond what the human eye can detect.</a:t>
            </a:r>
          </a:p>
          <a:p>
            <a:r>
              <a:rPr lang="en-US" dirty="0" smtClean="0"/>
              <a:t>Refracting telescopes use lenses to bring visible light to focus.</a:t>
            </a:r>
          </a:p>
          <a:p>
            <a:r>
              <a:rPr lang="en-US" dirty="0" smtClean="0"/>
              <a:t>Reflecting telescopes use mirrors to bring visible light to focus.</a:t>
            </a:r>
          </a:p>
          <a:p>
            <a:r>
              <a:rPr lang="en-US" dirty="0" smtClean="0"/>
              <a:t>Radio telescopes collects the longer wavelengths of radio waves with a large dish.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is converted into visual images in a process called interferometry.</a:t>
            </a:r>
          </a:p>
          <a:p>
            <a:r>
              <a:rPr lang="en-US" dirty="0" smtClean="0"/>
              <a:t>Space-based astronomy uses telescopes in space that eliminates the interference caused by our atmosphere.</a:t>
            </a:r>
          </a:p>
          <a:p>
            <a:r>
              <a:rPr lang="en-US" dirty="0" smtClean="0"/>
              <a:t>Hubble Space Telescope was launched in 1990 to obtain sharp visible-light images.</a:t>
            </a:r>
          </a:p>
          <a:p>
            <a:r>
              <a:rPr lang="en-US" dirty="0" smtClean="0"/>
              <a:t>The Hubble has observed galaxies over 12 billion light years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James Webb Telescope will be launched in 2018 to observe galaxies in the infrared range.</a:t>
            </a:r>
          </a:p>
          <a:p>
            <a:r>
              <a:rPr lang="en-US" dirty="0" smtClean="0"/>
              <a:t>Probes are used to explore distant planets by landing on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–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is the history of lunar exploration?</a:t>
            </a:r>
          </a:p>
          <a:p>
            <a:pPr lvl="1"/>
            <a:r>
              <a:rPr lang="en-US" dirty="0" smtClean="0"/>
              <a:t>How are lunar properties and structures described?</a:t>
            </a:r>
          </a:p>
          <a:p>
            <a:pPr lvl="1"/>
            <a:r>
              <a:rPr lang="en-US" dirty="0" smtClean="0"/>
              <a:t>What are the features of the moon?</a:t>
            </a:r>
          </a:p>
          <a:p>
            <a:pPr lvl="1"/>
            <a:r>
              <a:rPr lang="en-US" dirty="0" smtClean="0"/>
              <a:t>What is the theory of the Moon’s </a:t>
            </a:r>
            <a:r>
              <a:rPr lang="en-US" dirty="0" err="1" smtClean="0"/>
              <a:t>origina</a:t>
            </a:r>
            <a:r>
              <a:rPr lang="en-US" dirty="0" smtClean="0"/>
              <a:t> and 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Astronomers have learned much about the Moon from observations but mostly from human exploration.</a:t>
            </a:r>
          </a:p>
          <a:p>
            <a:r>
              <a:rPr lang="en-US" dirty="0" smtClean="0"/>
              <a:t>The Moon is the brightest object in our night  sky.</a:t>
            </a:r>
          </a:p>
          <a:p>
            <a:r>
              <a:rPr lang="en-US" dirty="0" smtClean="0"/>
              <a:t>It reflects only about 7 percent of the sunlight that hits its surface. (The Earth reflects 31%)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</TotalTime>
  <Words>1230</Words>
  <Application>Microsoft Office PowerPoint</Application>
  <PresentationFormat>On-screen Show (4:3)</PresentationFormat>
  <Paragraphs>102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 Sun-Earth-Moon System</vt:lpstr>
      <vt:lpstr>PowerPoint Presentation</vt:lpstr>
      <vt:lpstr>Section 1 – Tools of Astronomy</vt:lpstr>
      <vt:lpstr>PowerPoint Presentation</vt:lpstr>
      <vt:lpstr>PowerPoint Presentation</vt:lpstr>
      <vt:lpstr>PowerPoint Presentation</vt:lpstr>
      <vt:lpstr>PowerPoint Presentation</vt:lpstr>
      <vt:lpstr>Section 2 – The Moon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3 – The Sun-Earth-Moon System</vt:lpstr>
      <vt:lpstr>PowerPoint Presentation</vt:lpstr>
      <vt:lpstr>Foucault Pendulum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Seasons Explained</vt:lpstr>
      <vt:lpstr>Phases of the Moon</vt:lpstr>
      <vt:lpstr>Phases of the Moon</vt:lpstr>
      <vt:lpstr>PowerPoint Presentation</vt:lpstr>
      <vt:lpstr>Tides</vt:lpstr>
      <vt:lpstr>PowerPoint Presentation</vt:lpstr>
      <vt:lpstr>Solar Eclipses</vt:lpstr>
      <vt:lpstr>Lunar Eclipse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220</cp:revision>
  <cp:lastPrinted>2013-07-12T13:26:11Z</cp:lastPrinted>
  <dcterms:created xsi:type="dcterms:W3CDTF">2013-07-09T14:24:31Z</dcterms:created>
  <dcterms:modified xsi:type="dcterms:W3CDTF">2017-08-13T13:50:48Z</dcterms:modified>
</cp:coreProperties>
</file>