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BE71FF"/>
    <a:srgbClr val="9CCB0D"/>
    <a:srgbClr val="A6D70E"/>
    <a:srgbClr val="8DD705"/>
    <a:srgbClr val="86CB07"/>
    <a:srgbClr val="73BF08"/>
    <a:srgbClr val="6DB30A"/>
    <a:srgbClr val="B90000"/>
    <a:srgbClr val="B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4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1E633-957F-428E-B060-05CA1B9B1E76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2D719-ABB2-4D42-9EDB-3B77969CB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042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862" y="1083192"/>
            <a:ext cx="8238938" cy="868271"/>
          </a:xfrm>
        </p:spPr>
        <p:txBody>
          <a:bodyPr lIns="0" tIns="0" bIns="0" anchor="t" anchorCtr="0">
            <a:noAutofit/>
          </a:bodyPr>
          <a:lstStyle/>
          <a:p>
            <a:pPr algn="l"/>
            <a:r>
              <a:rPr lang="en-US" sz="3600" b="1" dirty="0">
                <a:solidFill>
                  <a:srgbClr val="6600FF"/>
                </a:solidFill>
                <a:uFill>
                  <a:solidFill>
                    <a:schemeClr val="bg1">
                      <a:lumMod val="75000"/>
                    </a:schemeClr>
                  </a:solidFill>
                </a:uFill>
                <a:latin typeface="Helvetica"/>
                <a:cs typeface="Helvetica"/>
              </a:rPr>
              <a:t>The Paleozoic, Mesozoic, and Cenozoic Eras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862" y="2453071"/>
            <a:ext cx="8238937" cy="3513666"/>
          </a:xfrm>
        </p:spPr>
        <p:txBody>
          <a:bodyPr lIns="0" tIns="0" rIns="0" bIns="0">
            <a:normAutofit/>
          </a:bodyPr>
          <a:lstStyle/>
          <a:p>
            <a:pPr algn="l"/>
            <a:r>
              <a:rPr lang="en-US" sz="2800" b="1" dirty="0" smtClean="0">
                <a:latin typeface="Helvetica"/>
                <a:cs typeface="Helvetica"/>
              </a:rPr>
              <a:t>Section 1:  </a:t>
            </a:r>
            <a:r>
              <a:rPr lang="en-US" sz="2800" dirty="0">
                <a:solidFill>
                  <a:schemeClr val="tx1"/>
                </a:solidFill>
                <a:latin typeface="Helvetica"/>
                <a:cs typeface="Helvetica"/>
              </a:rPr>
              <a:t>The Paleozoic </a:t>
            </a:r>
            <a:r>
              <a:rPr lang="en-US" sz="2800" dirty="0" smtClean="0">
                <a:solidFill>
                  <a:schemeClr val="tx1"/>
                </a:solidFill>
                <a:latin typeface="Helvetica"/>
                <a:cs typeface="Helvetica"/>
              </a:rPr>
              <a:t>Era</a:t>
            </a:r>
          </a:p>
          <a:p>
            <a:pPr algn="l"/>
            <a:r>
              <a:rPr lang="en-US" sz="2800" b="1" dirty="0" smtClean="0">
                <a:latin typeface="Helvetica"/>
                <a:cs typeface="Helvetica"/>
              </a:rPr>
              <a:t>Section 2:  </a:t>
            </a:r>
            <a:r>
              <a:rPr lang="en-US" sz="2800" dirty="0">
                <a:solidFill>
                  <a:srgbClr val="000000"/>
                </a:solidFill>
                <a:latin typeface="Helvetica"/>
                <a:cs typeface="Helvetica"/>
              </a:rPr>
              <a:t>The Mesozoic </a:t>
            </a:r>
            <a:r>
              <a:rPr lang="en-US" sz="2800" dirty="0" smtClean="0">
                <a:solidFill>
                  <a:srgbClr val="000000"/>
                </a:solidFill>
                <a:latin typeface="Helvetica"/>
                <a:cs typeface="Helvetica"/>
              </a:rPr>
              <a:t>Era</a:t>
            </a:r>
          </a:p>
          <a:p>
            <a:pPr algn="l"/>
            <a:r>
              <a:rPr lang="en-US" sz="2800" b="1" dirty="0" smtClean="0">
                <a:latin typeface="Helvetica"/>
                <a:cs typeface="Helvetica"/>
              </a:rPr>
              <a:t>Section 3:  </a:t>
            </a:r>
            <a:r>
              <a:rPr lang="en-US" sz="2800" dirty="0">
                <a:solidFill>
                  <a:srgbClr val="000000"/>
                </a:solidFill>
                <a:latin typeface="Helvetica"/>
                <a:cs typeface="Helvetica"/>
              </a:rPr>
              <a:t>The Cenozoic Era</a:t>
            </a:r>
            <a:endParaRPr lang="en-US" sz="2800" dirty="0" smtClean="0">
              <a:solidFill>
                <a:srgbClr val="00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65925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Devonian Extinction eliminated about 50% of the marine groups probably caused by global cooling.</a:t>
            </a:r>
          </a:p>
          <a:p>
            <a:r>
              <a:rPr lang="en-US" dirty="0" smtClean="0"/>
              <a:t>Despite the extinction of marine organisms terrestrial plants began to thrive.</a:t>
            </a:r>
          </a:p>
          <a:p>
            <a:r>
              <a:rPr lang="en-US" dirty="0" smtClean="0"/>
              <a:t>Seeds enabled the plants to survive periods of freeze.</a:t>
            </a:r>
          </a:p>
          <a:p>
            <a:r>
              <a:rPr lang="en-US" dirty="0" smtClean="0"/>
              <a:t>Many plants lived in swamps resulting in the vast coal deposits we have in North America.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 – The Mesozoic 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Questions:</a:t>
            </a:r>
          </a:p>
          <a:p>
            <a:pPr lvl="1"/>
            <a:r>
              <a:rPr lang="en-US" dirty="0" smtClean="0"/>
              <a:t>How did the breakup of Pangaea affect Earth’s life-forms and paleography?</a:t>
            </a:r>
          </a:p>
          <a:p>
            <a:pPr lvl="1"/>
            <a:r>
              <a:rPr lang="en-US" dirty="0" smtClean="0"/>
              <a:t>How did the mountains </a:t>
            </a:r>
            <a:r>
              <a:rPr lang="en-US" dirty="0" smtClean="0"/>
              <a:t>of western America form?</a:t>
            </a:r>
          </a:p>
          <a:p>
            <a:pPr lvl="1"/>
            <a:r>
              <a:rPr lang="en-US" dirty="0" smtClean="0"/>
              <a:t>What are the possible causes for the extinction of the non-avian dinosaurs and other Mesozoic life-forms?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15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mass extinction that ended the Paleozoic Era ushered in new opportunities for animals and plants of the Mesozoic Era.</a:t>
            </a:r>
          </a:p>
          <a:p>
            <a:r>
              <a:rPr lang="en-US" dirty="0" smtClean="0"/>
              <a:t>Earth’s life-forms changed drastically as new organisms developed.</a:t>
            </a:r>
          </a:p>
          <a:p>
            <a:r>
              <a:rPr lang="en-US" dirty="0" smtClean="0"/>
              <a:t>When the Mesozoic Era began, Pangaea was a single continent.</a:t>
            </a:r>
          </a:p>
          <a:p>
            <a:r>
              <a:rPr lang="en-US" dirty="0" smtClean="0"/>
              <a:t>During the late Triassic Period, Pangaea began to breakup.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05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Oceans flooded the rifts as the continents moved apart.</a:t>
            </a:r>
          </a:p>
          <a:p>
            <a:r>
              <a:rPr lang="en-US" dirty="0" smtClean="0"/>
              <a:t>The climate was warm enough that glaciers did not form.</a:t>
            </a:r>
          </a:p>
          <a:p>
            <a:r>
              <a:rPr lang="en-US" dirty="0" smtClean="0"/>
              <a:t>The sea level changed during this time.</a:t>
            </a:r>
          </a:p>
          <a:p>
            <a:r>
              <a:rPr lang="en-US" dirty="0" smtClean="0"/>
              <a:t>A shallow sea formed and covered much of Earth’s interior.</a:t>
            </a:r>
          </a:p>
          <a:p>
            <a:r>
              <a:rPr lang="en-US" dirty="0" smtClean="0"/>
              <a:t>Nearly 1/3 of Earth’s landmasses were covered with water.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49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Various mountain ranges were formed during this time as the continents collided.</a:t>
            </a:r>
          </a:p>
          <a:p>
            <a:r>
              <a:rPr lang="en-US" dirty="0" smtClean="0"/>
              <a:t>Phytoplankton (microscopic marine organisms) were abundant.</a:t>
            </a:r>
          </a:p>
          <a:p>
            <a:r>
              <a:rPr lang="en-US" dirty="0" smtClean="0"/>
              <a:t>Plant life developed on land.</a:t>
            </a:r>
          </a:p>
          <a:p>
            <a:r>
              <a:rPr lang="en-US" dirty="0" smtClean="0"/>
              <a:t>Mammals appeared during the late Triassic.</a:t>
            </a:r>
          </a:p>
          <a:p>
            <a:r>
              <a:rPr lang="en-US" dirty="0" smtClean="0"/>
              <a:t>Dinosaurs became the dominant land animal.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7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end of the Mesozoic, an extinction event devastated terrestrial dinosaurs, most marine reptiles, plants, and other organisms.</a:t>
            </a:r>
          </a:p>
          <a:p>
            <a:r>
              <a:rPr lang="en-US" dirty="0" smtClean="0"/>
              <a:t>A combination of massive volcanism and a large meteorite impact occurred at the end of the Cretaceous.</a:t>
            </a:r>
          </a:p>
          <a:p>
            <a:r>
              <a:rPr lang="en-US" dirty="0" smtClean="0"/>
              <a:t>It is thought the meteorite was at least 10km in diameter.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40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Evidence indicates that this meteorite struck in Mexico’s Yucatan Peninsula and created the Chicxulub Crater.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81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3 –Cenozoic 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Questions:</a:t>
            </a:r>
          </a:p>
          <a:p>
            <a:pPr lvl="1"/>
            <a:r>
              <a:rPr lang="en-US" dirty="0" smtClean="0"/>
              <a:t>What was the extent of glaciation during the Cenozoic?</a:t>
            </a:r>
          </a:p>
          <a:p>
            <a:pPr lvl="1"/>
            <a:r>
              <a:rPr lang="en-US" dirty="0" smtClean="0"/>
              <a:t>How can tectonic activity in the North America during the Cenozoic be described?</a:t>
            </a:r>
          </a:p>
          <a:p>
            <a:pPr lvl="1"/>
            <a:r>
              <a:rPr lang="en-US" dirty="0" smtClean="0"/>
              <a:t>How did climate change affect life-forms during the Cenozoic?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40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Cenozoic Era encompasses about 1.5% of Earth’s total history and lasted approximately 66 million years.</a:t>
            </a:r>
          </a:p>
          <a:p>
            <a:r>
              <a:rPr lang="en-US" dirty="0" smtClean="0"/>
              <a:t>Scientists know the most about this era.</a:t>
            </a:r>
          </a:p>
          <a:p>
            <a:r>
              <a:rPr lang="en-US" dirty="0" smtClean="0"/>
              <a:t>Humans evolved during this time.</a:t>
            </a:r>
          </a:p>
          <a:p>
            <a:r>
              <a:rPr lang="en-US" dirty="0" smtClean="0"/>
              <a:t>The climate began to cool during this time and a permanent ice pack formed around the South Pole.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59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this time period the climate warmed again and ocean levels rose.</a:t>
            </a:r>
          </a:p>
          <a:p>
            <a:r>
              <a:rPr lang="en-US" dirty="0" smtClean="0"/>
              <a:t>Again another cooling trend led to an ice age.</a:t>
            </a:r>
          </a:p>
          <a:p>
            <a:r>
              <a:rPr lang="en-US" dirty="0" smtClean="0"/>
              <a:t>Ice covered much of Earth’s northern hemisphere.</a:t>
            </a:r>
          </a:p>
          <a:p>
            <a:r>
              <a:rPr lang="en-US" dirty="0" smtClean="0"/>
              <a:t>Glaciers advanced and retreated.</a:t>
            </a:r>
          </a:p>
          <a:p>
            <a:r>
              <a:rPr lang="en-US" dirty="0" smtClean="0"/>
              <a:t>Glaciers as 3km thick covered 1/3 of Earth’s surface.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88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3283"/>
            <a:ext cx="8229600" cy="4173157"/>
          </a:xfrm>
        </p:spPr>
        <p:txBody>
          <a:bodyPr lIns="0" tIns="0">
            <a:normAutofit/>
          </a:bodyPr>
          <a:lstStyle/>
          <a:p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1: </a:t>
            </a:r>
            <a:r>
              <a:rPr lang="en-US" sz="2400" dirty="0">
                <a:latin typeface="Helvetica Light"/>
                <a:cs typeface="Helvetica Light"/>
              </a:rPr>
              <a:t>Life increased in complexity during the Paleozoic while the continents collided to form Pangaea.</a:t>
            </a:r>
          </a:p>
          <a:p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2: </a:t>
            </a:r>
            <a:r>
              <a:rPr lang="en-US" sz="2400" dirty="0">
                <a:latin typeface="Helvetica Light"/>
                <a:cs typeface="Helvetica"/>
              </a:rPr>
              <a:t>Reptiles became the dominant terrestrial animals during the Mesozoic while Pangaea broke apart.</a:t>
            </a:r>
          </a:p>
          <a:p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3:</a:t>
            </a:r>
            <a:r>
              <a:rPr lang="en-US" sz="2400" dirty="0">
                <a:latin typeface="Helvetica Light"/>
              </a:rPr>
              <a:t> Mammals became the dominant terrestrial animals during the Cenozoic while the continents assumed their present forms.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0" y="1238059"/>
            <a:ext cx="1962912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75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glaciers shaped much of Earth’s northern hemisphere.</a:t>
            </a:r>
          </a:p>
          <a:p>
            <a:r>
              <a:rPr lang="en-US" dirty="0" smtClean="0"/>
              <a:t>Mountains continued to be eroded and created.</a:t>
            </a:r>
          </a:p>
          <a:p>
            <a:r>
              <a:rPr lang="en-US" dirty="0" smtClean="0"/>
              <a:t>Many marine organisms survived the mass extinction and populated the oceans.</a:t>
            </a:r>
          </a:p>
          <a:p>
            <a:r>
              <a:rPr lang="en-US" dirty="0" smtClean="0"/>
              <a:t>Mammals dominated terrestrial life.</a:t>
            </a:r>
          </a:p>
          <a:p>
            <a:r>
              <a:rPr lang="en-US" dirty="0" smtClean="0"/>
              <a:t>Two of the most famous mammals are the wooly mammoth and </a:t>
            </a:r>
            <a:r>
              <a:rPr lang="en-US" dirty="0" err="1" smtClean="0"/>
              <a:t>sabre-toothed</a:t>
            </a:r>
            <a:r>
              <a:rPr lang="en-US" dirty="0" smtClean="0"/>
              <a:t> cat.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02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Modern humans became well established.</a:t>
            </a:r>
          </a:p>
          <a:p>
            <a:r>
              <a:rPr lang="en-US" dirty="0" smtClean="0"/>
              <a:t>Human’s are characterized by their upright (bipedal) locomotion.</a:t>
            </a:r>
          </a:p>
          <a:p>
            <a:r>
              <a:rPr lang="en-US" dirty="0" smtClean="0"/>
              <a:t>The earliest modern humans – found in Africa- are about 195,000 years old.</a:t>
            </a:r>
          </a:p>
          <a:p>
            <a:r>
              <a:rPr lang="en-US" dirty="0" smtClean="0"/>
              <a:t>Changes in climate probably influenced the migration of humans across the continents.</a:t>
            </a:r>
          </a:p>
          <a:p>
            <a:r>
              <a:rPr lang="en-US" dirty="0" smtClean="0"/>
              <a:t>It is possible that the first humans in North America walked across the Bering Strait.</a:t>
            </a:r>
          </a:p>
        </p:txBody>
      </p:sp>
    </p:spTree>
    <p:extLst>
      <p:ext uri="{BB962C8B-B14F-4D97-AF65-F5344CB8AC3E}">
        <p14:creationId xmlns:p14="http://schemas.microsoft.com/office/powerpoint/2010/main" val="90421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 – The Paleozoic 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Questions:</a:t>
            </a:r>
          </a:p>
          <a:p>
            <a:pPr lvl="1"/>
            <a:r>
              <a:rPr lang="en-US" dirty="0" smtClean="0"/>
              <a:t>What is the passive margin?</a:t>
            </a:r>
          </a:p>
          <a:p>
            <a:pPr lvl="1"/>
            <a:r>
              <a:rPr lang="en-US" dirty="0" smtClean="0"/>
              <a:t>How do </a:t>
            </a:r>
            <a:r>
              <a:rPr lang="en-US" dirty="0" err="1" smtClean="0"/>
              <a:t>trangressions</a:t>
            </a:r>
            <a:r>
              <a:rPr lang="en-US" dirty="0" smtClean="0"/>
              <a:t> and regressions indicate sea-level changes?</a:t>
            </a:r>
          </a:p>
          <a:p>
            <a:pPr lvl="1"/>
            <a:r>
              <a:rPr lang="en-US" dirty="0" smtClean="0"/>
              <a:t>What tectonic events shaped </a:t>
            </a:r>
            <a:r>
              <a:rPr lang="en-US" dirty="0" err="1" smtClean="0"/>
              <a:t>Laurentia</a:t>
            </a:r>
            <a:r>
              <a:rPr lang="en-US" dirty="0" smtClean="0"/>
              <a:t> during the Paleozoic?</a:t>
            </a:r>
          </a:p>
          <a:p>
            <a:pPr lvl="1"/>
            <a:r>
              <a:rPr lang="en-US" dirty="0" smtClean="0"/>
              <a:t>How are changes in Paleozoic life-forms summarized?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49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geologic activity of the Phanerozoic Eon are represented in the rock record.</a:t>
            </a:r>
          </a:p>
          <a:p>
            <a:r>
              <a:rPr lang="en-US" dirty="0" smtClean="0"/>
              <a:t>The ancient geographic setting of an area is called its paleogeography.</a:t>
            </a:r>
          </a:p>
          <a:p>
            <a:r>
              <a:rPr lang="en-US" dirty="0" smtClean="0"/>
              <a:t>The paleogeography of the Paleozoic Era is defined by the breakup of </a:t>
            </a:r>
            <a:r>
              <a:rPr lang="en-US" dirty="0" err="1" smtClean="0"/>
              <a:t>Rodinia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Laurentia</a:t>
            </a:r>
            <a:r>
              <a:rPr lang="en-US" dirty="0" smtClean="0"/>
              <a:t> was almost completely covered by a shallow sea near the equator.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37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Throughout the Cambrian, there was no tectonic activity on </a:t>
            </a:r>
            <a:r>
              <a:rPr lang="en-US" dirty="0" err="1" smtClean="0"/>
              <a:t>Laurentia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there is no tectonic activity.</a:t>
            </a:r>
          </a:p>
          <a:p>
            <a:r>
              <a:rPr lang="en-US" dirty="0" smtClean="0"/>
              <a:t>The edge of the continent is called a margin.</a:t>
            </a:r>
          </a:p>
          <a:p>
            <a:r>
              <a:rPr lang="en-US" dirty="0" smtClean="0"/>
              <a:t>When there is no tectonic activity along a margin it is called a passive margin.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93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Transgression is the movement of clay sediment moves shoreward on top of an old beach.</a:t>
            </a:r>
          </a:p>
          <a:p>
            <a:r>
              <a:rPr lang="en-US" dirty="0" smtClean="0"/>
              <a:t>Regression is when sea level falls, the shoreline moves seaward.</a:t>
            </a:r>
          </a:p>
          <a:p>
            <a:r>
              <a:rPr lang="en-US" dirty="0" err="1" smtClean="0"/>
              <a:t>Evaporites</a:t>
            </a:r>
            <a:r>
              <a:rPr lang="en-US" dirty="0" smtClean="0"/>
              <a:t> are rocks that have crystallized out of water that is saturated with the mineral.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26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Laurentia</a:t>
            </a:r>
            <a:r>
              <a:rPr lang="en-US" dirty="0" smtClean="0"/>
              <a:t> had passive margins during the first period of the Paleozoic.</a:t>
            </a:r>
          </a:p>
          <a:p>
            <a:r>
              <a:rPr lang="en-US" dirty="0" smtClean="0"/>
              <a:t>However, during the Ordovician Period, </a:t>
            </a:r>
            <a:r>
              <a:rPr lang="en-US" dirty="0" err="1" smtClean="0"/>
              <a:t>Laurentia</a:t>
            </a:r>
            <a:r>
              <a:rPr lang="en-US" dirty="0" smtClean="0"/>
              <a:t> collided with the Taconic Island Arc and mountains began to rise in northeastern North America.</a:t>
            </a:r>
          </a:p>
          <a:p>
            <a:r>
              <a:rPr lang="en-US" dirty="0" smtClean="0"/>
              <a:t>This event is called the Taconic </a:t>
            </a:r>
            <a:r>
              <a:rPr lang="en-US" dirty="0" err="1" smtClean="0"/>
              <a:t>Oregeny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Remnants of this are NY’s Taconic Mountains.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32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Alleghenian Orogeny created the Appalachian Mountains that were possibly higher than the Himalayas and Pangaea was formed.</a:t>
            </a:r>
          </a:p>
          <a:p>
            <a:r>
              <a:rPr lang="en-US" dirty="0" smtClean="0"/>
              <a:t>Paleozoic life showed that multicellular organisms went through extensive diversification.</a:t>
            </a:r>
          </a:p>
          <a:p>
            <a:r>
              <a:rPr lang="en-US" dirty="0" smtClean="0"/>
              <a:t>Cambrian explosion was a geologically rapid diversification of such a large collection of organisms.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24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Ordovician extinction resulted in more than ½ of the marine groups to become extinct.</a:t>
            </a:r>
          </a:p>
          <a:p>
            <a:r>
              <a:rPr lang="en-US" dirty="0" smtClean="0"/>
              <a:t>Glaciers caused the oceans to become shallow causing many organisms to die.</a:t>
            </a:r>
          </a:p>
          <a:p>
            <a:r>
              <a:rPr lang="en-US" dirty="0" smtClean="0"/>
              <a:t>Follow the Ordovician extinction marine organisms again began to thrive.</a:t>
            </a:r>
          </a:p>
          <a:p>
            <a:r>
              <a:rPr lang="en-US" dirty="0" smtClean="0"/>
              <a:t>There was a diversification of vertebrates and the appearance of </a:t>
            </a:r>
            <a:r>
              <a:rPr lang="en-US" dirty="0" err="1" smtClean="0"/>
              <a:t>tetrapods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44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3679</TotalTime>
  <Words>976</Words>
  <Application>Microsoft Office PowerPoint</Application>
  <PresentationFormat>On-screen Show (4:3)</PresentationFormat>
  <Paragraphs>86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The Paleozoic, Mesozoic, and Cenozoic Eras</vt:lpstr>
      <vt:lpstr>PowerPoint Presentation</vt:lpstr>
      <vt:lpstr>Section 1 – The Paleozoic Era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Section 2 – The Mesozoic Era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Section 3 –Cenozoic Era</vt:lpstr>
      <vt:lpstr>PowerPoint Presentation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Willie</cp:lastModifiedBy>
  <cp:revision>198</cp:revision>
  <cp:lastPrinted>2013-07-12T13:26:11Z</cp:lastPrinted>
  <dcterms:created xsi:type="dcterms:W3CDTF">2013-07-09T14:24:31Z</dcterms:created>
  <dcterms:modified xsi:type="dcterms:W3CDTF">2017-07-29T15:08:39Z</dcterms:modified>
</cp:coreProperties>
</file>