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58" r:id="rId3"/>
    <p:sldId id="259" r:id="rId4"/>
    <p:sldId id="260" r:id="rId5"/>
    <p:sldId id="293" r:id="rId6"/>
    <p:sldId id="261" r:id="rId7"/>
    <p:sldId id="262" r:id="rId8"/>
    <p:sldId id="263" r:id="rId9"/>
    <p:sldId id="264" r:id="rId10"/>
    <p:sldId id="265" r:id="rId11"/>
    <p:sldId id="266" r:id="rId12"/>
    <p:sldId id="267" r:id="rId13"/>
    <p:sldId id="268" r:id="rId14"/>
    <p:sldId id="269" r:id="rId15"/>
    <p:sldId id="270" r:id="rId16"/>
    <p:sldId id="271" r:id="rId17"/>
    <p:sldId id="294"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5" r:id="rId35"/>
    <p:sldId id="289" r:id="rId36"/>
    <p:sldId id="296" r:id="rId37"/>
    <p:sldId id="290" r:id="rId38"/>
    <p:sldId id="297" r:id="rId39"/>
    <p:sldId id="291" r:id="rId40"/>
    <p:sldId id="298" r:id="rId41"/>
    <p:sldId id="292" r:id="rId42"/>
    <p:sldId id="299"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BE71FF"/>
    <a:srgbClr val="9CCB0D"/>
    <a:srgbClr val="A6D70E"/>
    <a:srgbClr val="8DD705"/>
    <a:srgbClr val="86CB07"/>
    <a:srgbClr val="73BF08"/>
    <a:srgbClr val="6DB30A"/>
    <a:srgbClr val="B90000"/>
    <a:srgbClr val="B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474" y="5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E1E633-957F-428E-B060-05CA1B9B1E76}" type="datetimeFigureOut">
              <a:rPr lang="en-US" smtClean="0"/>
              <a:t>7/15/2017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12D719-ABB2-4D42-9EDB-3B77969CB7BA}" type="slidenum">
              <a:rPr lang="en-US" smtClean="0"/>
              <a:t>‹#›</a:t>
            </a:fld>
            <a:endParaRPr lang="en-US"/>
          </a:p>
        </p:txBody>
      </p:sp>
    </p:spTree>
    <p:extLst>
      <p:ext uri="{BB962C8B-B14F-4D97-AF65-F5344CB8AC3E}">
        <p14:creationId xmlns:p14="http://schemas.microsoft.com/office/powerpoint/2010/main" val="3264042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752007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651140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263555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CDF1B3-84ED-1A4A-A5E2-67B782020111}"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21560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CDF1B3-84ED-1A4A-A5E2-67B782020111}" type="datetimeFigureOut">
              <a:rPr lang="en-US" smtClean="0"/>
              <a:t>7/15/2017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044766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CDF1B3-84ED-1A4A-A5E2-67B782020111}"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102285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CDF1B3-84ED-1A4A-A5E2-67B782020111}" type="datetimeFigureOut">
              <a:rPr lang="en-US" smtClean="0"/>
              <a:t>7/15/2017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45041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CDF1B3-84ED-1A4A-A5E2-67B782020111}" type="datetimeFigureOut">
              <a:rPr lang="en-US" smtClean="0"/>
              <a:t>7/15/2017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3999684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CDF1B3-84ED-1A4A-A5E2-67B782020111}" type="datetimeFigureOut">
              <a:rPr lang="en-US" smtClean="0"/>
              <a:t>7/15/2017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4151852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637889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CDF1B3-84ED-1A4A-A5E2-67B782020111}" type="datetimeFigureOut">
              <a:rPr lang="en-US" smtClean="0"/>
              <a:t>7/15/2017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3D8EA9-83C7-2A40-963C-9206A057D9F3}" type="slidenum">
              <a:rPr lang="en-US" smtClean="0"/>
              <a:t>‹#›</a:t>
            </a:fld>
            <a:endParaRPr lang="en-US"/>
          </a:p>
        </p:txBody>
      </p:sp>
    </p:spTree>
    <p:extLst>
      <p:ext uri="{BB962C8B-B14F-4D97-AF65-F5344CB8AC3E}">
        <p14:creationId xmlns:p14="http://schemas.microsoft.com/office/powerpoint/2010/main" val="2891323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DF1B3-84ED-1A4A-A5E2-67B782020111}" type="datetimeFigureOut">
              <a:rPr lang="en-US" smtClean="0"/>
              <a:t>7/15/2017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3D8EA9-83C7-2A40-963C-9206A057D9F3}" type="slidenum">
              <a:rPr lang="en-US" smtClean="0"/>
              <a:t>‹#›</a:t>
            </a:fld>
            <a:endParaRPr lang="en-US"/>
          </a:p>
        </p:txBody>
      </p:sp>
    </p:spTree>
    <p:extLst>
      <p:ext uri="{BB962C8B-B14F-4D97-AF65-F5344CB8AC3E}">
        <p14:creationId xmlns:p14="http://schemas.microsoft.com/office/powerpoint/2010/main" val="79955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amnh.org/explore/resource-collections/earth-inside-and-out/james-hutton-the-founder-of-modern-geolog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nytimes.com/video/travel/1194817111771/la-brea-tar-pits.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nature.nps.gov/views/layouts/Main.html#/GRCA/geo/de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7862" y="1083192"/>
            <a:ext cx="8238938" cy="868271"/>
          </a:xfrm>
        </p:spPr>
        <p:txBody>
          <a:bodyPr lIns="0" tIns="0" bIns="0" anchor="t" anchorCtr="0">
            <a:noAutofit/>
          </a:bodyPr>
          <a:lstStyle/>
          <a:p>
            <a:pPr algn="l"/>
            <a:r>
              <a:rPr lang="en-US" b="1" dirty="0" smtClean="0">
                <a:solidFill>
                  <a:srgbClr val="6600FF"/>
                </a:solidFill>
                <a:uFill>
                  <a:solidFill>
                    <a:schemeClr val="bg1">
                      <a:lumMod val="75000"/>
                    </a:schemeClr>
                  </a:solidFill>
                </a:uFill>
                <a:latin typeface="Helvetica"/>
                <a:cs typeface="Helvetica"/>
              </a:rPr>
              <a:t>Fossils and the Rock Record</a:t>
            </a:r>
            <a:endParaRPr lang="en-US" b="1" dirty="0">
              <a:solidFill>
                <a:srgbClr val="6600FF"/>
              </a:solidFill>
              <a:uFill>
                <a:solidFill>
                  <a:schemeClr val="bg1">
                    <a:lumMod val="75000"/>
                  </a:schemeClr>
                </a:solidFill>
              </a:uFill>
              <a:latin typeface="Helvetica"/>
              <a:cs typeface="Helvetica"/>
            </a:endParaRPr>
          </a:p>
        </p:txBody>
      </p:sp>
      <p:sp>
        <p:nvSpPr>
          <p:cNvPr id="3" name="Subtitle 2"/>
          <p:cNvSpPr>
            <a:spLocks noGrp="1"/>
          </p:cNvSpPr>
          <p:nvPr>
            <p:ph type="subTitle" idx="1"/>
          </p:nvPr>
        </p:nvSpPr>
        <p:spPr>
          <a:xfrm>
            <a:off x="447862" y="2300671"/>
            <a:ext cx="8238937" cy="3513666"/>
          </a:xfrm>
        </p:spPr>
        <p:txBody>
          <a:bodyPr lIns="0" tIns="0" rIns="0" bIns="0">
            <a:normAutofit/>
          </a:bodyPr>
          <a:lstStyle/>
          <a:p>
            <a:pPr algn="l"/>
            <a:r>
              <a:rPr lang="en-US" sz="2800" b="1" dirty="0" smtClean="0">
                <a:latin typeface="Helvetica"/>
                <a:cs typeface="Helvetica"/>
              </a:rPr>
              <a:t>Section 1:  </a:t>
            </a:r>
            <a:r>
              <a:rPr lang="en-US" sz="2800" dirty="0" smtClean="0">
                <a:solidFill>
                  <a:schemeClr val="tx1"/>
                </a:solidFill>
                <a:latin typeface="Helvetica"/>
                <a:cs typeface="Helvetica"/>
              </a:rPr>
              <a:t>The Rock Record</a:t>
            </a:r>
          </a:p>
          <a:p>
            <a:pPr algn="l"/>
            <a:r>
              <a:rPr lang="en-US" sz="2800" b="1" dirty="0" smtClean="0">
                <a:latin typeface="Helvetica"/>
                <a:cs typeface="Helvetica"/>
              </a:rPr>
              <a:t>Section 2:  </a:t>
            </a:r>
            <a:r>
              <a:rPr lang="en-US" sz="2800" dirty="0" smtClean="0">
                <a:solidFill>
                  <a:srgbClr val="000000"/>
                </a:solidFill>
                <a:latin typeface="Helvetica"/>
                <a:cs typeface="Helvetica"/>
              </a:rPr>
              <a:t>Relative-Age Dating</a:t>
            </a:r>
          </a:p>
          <a:p>
            <a:pPr algn="l"/>
            <a:r>
              <a:rPr lang="en-US" sz="2800" b="1" dirty="0">
                <a:latin typeface="Helvetica"/>
                <a:cs typeface="Helvetica"/>
              </a:rPr>
              <a:t>Section </a:t>
            </a:r>
            <a:r>
              <a:rPr lang="en-US" sz="2800" b="1" dirty="0" smtClean="0">
                <a:latin typeface="Helvetica"/>
                <a:cs typeface="Helvetica"/>
              </a:rPr>
              <a:t>3:  </a:t>
            </a:r>
            <a:r>
              <a:rPr lang="en-US" sz="2800" dirty="0" smtClean="0">
                <a:solidFill>
                  <a:srgbClr val="000000"/>
                </a:solidFill>
                <a:latin typeface="Helvetica"/>
                <a:cs typeface="Helvetica"/>
              </a:rPr>
              <a:t>Absolute-Age Dating</a:t>
            </a:r>
          </a:p>
          <a:p>
            <a:pPr algn="l"/>
            <a:r>
              <a:rPr lang="en-US" sz="2800" b="1" dirty="0">
                <a:latin typeface="Helvetica"/>
                <a:cs typeface="Helvetica"/>
              </a:rPr>
              <a:t>Section </a:t>
            </a:r>
            <a:r>
              <a:rPr lang="en-US" sz="2800" b="1" dirty="0" smtClean="0">
                <a:latin typeface="Helvetica"/>
                <a:cs typeface="Helvetica"/>
              </a:rPr>
              <a:t>4:  </a:t>
            </a:r>
            <a:r>
              <a:rPr lang="en-US" sz="2800" dirty="0" smtClean="0">
                <a:solidFill>
                  <a:srgbClr val="000000"/>
                </a:solidFill>
                <a:latin typeface="Helvetica"/>
                <a:cs typeface="Helvetica"/>
              </a:rPr>
              <a:t>Fossil Remains</a:t>
            </a:r>
          </a:p>
        </p:txBody>
      </p:sp>
    </p:spTree>
    <p:extLst>
      <p:ext uri="{BB962C8B-B14F-4D97-AF65-F5344CB8AC3E}">
        <p14:creationId xmlns:p14="http://schemas.microsoft.com/office/powerpoint/2010/main" val="3659255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Periods are generally tens of millions of years in duration.</a:t>
            </a:r>
          </a:p>
          <a:p>
            <a:r>
              <a:rPr lang="en-US" dirty="0" smtClean="0"/>
              <a:t>Some periods are named for the geographic region in which the rocks or fossils were first observed.</a:t>
            </a:r>
            <a:endParaRPr lang="en-US" dirty="0"/>
          </a:p>
        </p:txBody>
      </p:sp>
    </p:spTree>
    <p:extLst>
      <p:ext uri="{BB962C8B-B14F-4D97-AF65-F5344CB8AC3E}">
        <p14:creationId xmlns:p14="http://schemas.microsoft.com/office/powerpoint/2010/main" val="2403241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Epochs are even smaller divisions of the geologic time scale.</a:t>
            </a:r>
          </a:p>
          <a:p>
            <a:r>
              <a:rPr lang="en-US" dirty="0" smtClean="0"/>
              <a:t>Epochs are usually hundreds of thousands to millions of years.</a:t>
            </a:r>
            <a:endParaRPr lang="en-US" dirty="0"/>
          </a:p>
        </p:txBody>
      </p:sp>
    </p:spTree>
    <p:extLst>
      <p:ext uri="{BB962C8B-B14F-4D97-AF65-F5344CB8AC3E}">
        <p14:creationId xmlns:p14="http://schemas.microsoft.com/office/powerpoint/2010/main" val="153312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63697"/>
            <a:ext cx="9146772" cy="5762467"/>
          </a:xfrm>
        </p:spPr>
      </p:pic>
    </p:spTree>
    <p:extLst>
      <p:ext uri="{BB962C8B-B14F-4D97-AF65-F5344CB8AC3E}">
        <p14:creationId xmlns:p14="http://schemas.microsoft.com/office/powerpoint/2010/main" val="1972881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During the Phanerozoic Eon, multicellular life diversified.</a:t>
            </a:r>
          </a:p>
          <a:p>
            <a:r>
              <a:rPr lang="en-US" dirty="0" smtClean="0"/>
              <a:t>Trilobites dominated ocean life in the Paleozoic Era.</a:t>
            </a:r>
          </a:p>
          <a:p>
            <a:r>
              <a:rPr lang="en-US" dirty="0" smtClean="0"/>
              <a:t>The end of the Paleozoic is marked by the largest mass extinction event in Earth’s history.</a:t>
            </a:r>
          </a:p>
          <a:p>
            <a:r>
              <a:rPr lang="en-US" dirty="0" smtClean="0"/>
              <a:t>95% of all life became extinct.</a:t>
            </a:r>
            <a:endParaRPr lang="en-US" dirty="0"/>
          </a:p>
        </p:txBody>
      </p:sp>
    </p:spTree>
    <p:extLst>
      <p:ext uri="{BB962C8B-B14F-4D97-AF65-F5344CB8AC3E}">
        <p14:creationId xmlns:p14="http://schemas.microsoft.com/office/powerpoint/2010/main" val="2405659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2 – Relative-Age Dating</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How is uniformitarianism defined and what is its importance to geology?</a:t>
            </a:r>
          </a:p>
          <a:p>
            <a:pPr lvl="1"/>
            <a:r>
              <a:rPr lang="en-US" dirty="0" smtClean="0"/>
              <a:t>What geologic principles are used to interpret rock sequences and determine relative ages?</a:t>
            </a:r>
          </a:p>
          <a:p>
            <a:pPr lvl="1"/>
            <a:r>
              <a:rPr lang="en-US" dirty="0" smtClean="0"/>
              <a:t>What are the different types of unconformities and how do they differ?</a:t>
            </a:r>
          </a:p>
          <a:p>
            <a:pPr lvl="1"/>
            <a:r>
              <a:rPr lang="en-US" dirty="0" smtClean="0"/>
              <a:t>How do scientists use correlation to understand the history of a region?</a:t>
            </a:r>
          </a:p>
        </p:txBody>
      </p:sp>
    </p:spTree>
    <p:extLst>
      <p:ext uri="{BB962C8B-B14F-4D97-AF65-F5344CB8AC3E}">
        <p14:creationId xmlns:p14="http://schemas.microsoft.com/office/powerpoint/2010/main" val="292312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Earth’s history dates back billions of years however scientists did not always think Earth was that old.</a:t>
            </a:r>
          </a:p>
          <a:p>
            <a:r>
              <a:rPr lang="en-US" dirty="0" smtClean="0"/>
              <a:t>James Hutton, a Scottish geologist who lived in the late 1700’s was one of the first scientists to think that the Earth was very old.</a:t>
            </a:r>
          </a:p>
          <a:p>
            <a:r>
              <a:rPr lang="en-US" dirty="0" smtClean="0"/>
              <a:t>He developed principles to determine the age of the Earth.</a:t>
            </a:r>
            <a:endParaRPr lang="en-US" dirty="0"/>
          </a:p>
        </p:txBody>
      </p:sp>
    </p:spTree>
    <p:extLst>
      <p:ext uri="{BB962C8B-B14F-4D97-AF65-F5344CB8AC3E}">
        <p14:creationId xmlns:p14="http://schemas.microsoft.com/office/powerpoint/2010/main" val="1340093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Uniformitarianism states that geologic processes occurring today have been occurring since the Earth formed.</a:t>
            </a:r>
            <a:endParaRPr lang="en-US" dirty="0"/>
          </a:p>
        </p:txBody>
      </p:sp>
    </p:spTree>
    <p:extLst>
      <p:ext uri="{BB962C8B-B14F-4D97-AF65-F5344CB8AC3E}">
        <p14:creationId xmlns:p14="http://schemas.microsoft.com/office/powerpoint/2010/main" val="235505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James Hutton information:</a:t>
            </a:r>
          </a:p>
          <a:p>
            <a:r>
              <a:rPr lang="en-US" dirty="0">
                <a:hlinkClick r:id="rId2"/>
              </a:rPr>
              <a:t>http://www.amnh.org/explore/resource-collections/earth-inside-and-out/james-hutton-the-founder-of-modern-geology</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3394945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Relative-age dating is the study of the order in which geologic events occurred.</a:t>
            </a:r>
          </a:p>
          <a:p>
            <a:r>
              <a:rPr lang="en-US" dirty="0" smtClean="0"/>
              <a:t>Original horizontality is the principle that sedimentary rocks are deposited in horizontal layers.</a:t>
            </a:r>
          </a:p>
          <a:p>
            <a:r>
              <a:rPr lang="en-US" dirty="0" smtClean="0"/>
              <a:t>Gravity, wind, and water spreads sediments evenly.</a:t>
            </a:r>
            <a:endParaRPr lang="en-US" dirty="0"/>
          </a:p>
        </p:txBody>
      </p:sp>
    </p:spTree>
    <p:extLst>
      <p:ext uri="{BB962C8B-B14F-4D97-AF65-F5344CB8AC3E}">
        <p14:creationId xmlns:p14="http://schemas.microsoft.com/office/powerpoint/2010/main" val="2415079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Superposition is a principle that states that in an undisturbed rock sequence, the oldest rocks are at the bottom and each subsequent layer is younger than the layer beneath it.</a:t>
            </a:r>
            <a:endParaRPr lang="en-US" dirty="0"/>
          </a:p>
        </p:txBody>
      </p:sp>
    </p:spTree>
    <p:extLst>
      <p:ext uri="{BB962C8B-B14F-4D97-AF65-F5344CB8AC3E}">
        <p14:creationId xmlns:p14="http://schemas.microsoft.com/office/powerpoint/2010/main" val="414630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33283"/>
            <a:ext cx="8229600" cy="4173157"/>
          </a:xfrm>
        </p:spPr>
        <p:txBody>
          <a:bodyPr lIns="0" tIns="0">
            <a:normAutofit/>
          </a:bodyPr>
          <a:lstStyle/>
          <a:p>
            <a:r>
              <a:rPr lang="en-US" sz="2400" b="1" dirty="0">
                <a:solidFill>
                  <a:schemeClr val="tx1">
                    <a:lumMod val="50000"/>
                    <a:lumOff val="50000"/>
                  </a:schemeClr>
                </a:solidFill>
                <a:latin typeface="Helvetica"/>
                <a:cs typeface="Helvetica"/>
              </a:rPr>
              <a:t>Section 1: </a:t>
            </a:r>
            <a:r>
              <a:rPr lang="en-US" sz="2400" dirty="0">
                <a:latin typeface="Helvetica Light"/>
                <a:cs typeface="Helvetica Light"/>
              </a:rPr>
              <a:t>Scientists organize geologic time to help them communicate about Earth’s history.</a:t>
            </a:r>
          </a:p>
          <a:p>
            <a:r>
              <a:rPr lang="en-US" sz="2400" b="1" dirty="0" smtClean="0">
                <a:solidFill>
                  <a:schemeClr val="tx1">
                    <a:lumMod val="50000"/>
                    <a:lumOff val="50000"/>
                  </a:schemeClr>
                </a:solidFill>
                <a:latin typeface="Helvetica"/>
                <a:cs typeface="Helvetica"/>
              </a:rPr>
              <a:t>Section 2: </a:t>
            </a:r>
            <a:r>
              <a:rPr lang="en-US" sz="2400" dirty="0">
                <a:latin typeface="Helvetica Light"/>
                <a:cs typeface="Helvetica"/>
              </a:rPr>
              <a:t>Scientists use geologic principles to learn the sequence in which geologic events occurred.</a:t>
            </a:r>
          </a:p>
          <a:p>
            <a:r>
              <a:rPr lang="en-US" sz="2400" b="1" dirty="0" smtClean="0">
                <a:solidFill>
                  <a:schemeClr val="tx1">
                    <a:lumMod val="50000"/>
                    <a:lumOff val="50000"/>
                  </a:schemeClr>
                </a:solidFill>
                <a:latin typeface="Helvetica"/>
                <a:cs typeface="Helvetica"/>
              </a:rPr>
              <a:t>Section 3:</a:t>
            </a:r>
            <a:r>
              <a:rPr lang="en-US" sz="2400" dirty="0">
                <a:latin typeface="Helvetica Light"/>
              </a:rPr>
              <a:t> Radioactive decay and certain kinds of sediments help scientists determine the numeric age of many rocks.</a:t>
            </a:r>
          </a:p>
          <a:p>
            <a:r>
              <a:rPr lang="en-US" sz="2400" b="1" dirty="0" smtClean="0">
                <a:solidFill>
                  <a:schemeClr val="tx1">
                    <a:lumMod val="50000"/>
                    <a:lumOff val="50000"/>
                  </a:schemeClr>
                </a:solidFill>
                <a:latin typeface="Helvetica"/>
                <a:cs typeface="Helvetica"/>
              </a:rPr>
              <a:t>Section 4:</a:t>
            </a:r>
            <a:r>
              <a:rPr lang="en-US" sz="2400" dirty="0">
                <a:latin typeface="Helvetica Light"/>
              </a:rPr>
              <a:t> Fossils provide scientists with a record of the history of life on Earth.</a:t>
            </a:r>
          </a:p>
        </p:txBody>
      </p:sp>
      <p:pic>
        <p:nvPicPr>
          <p:cNvPr id="5" name="Picture 4"/>
          <p:cNvPicPr>
            <a:picLocks noChangeAspect="1"/>
          </p:cNvPicPr>
          <p:nvPr/>
        </p:nvPicPr>
        <p:blipFill>
          <a:blip r:embed="rId2">
            <a:clrChange>
              <a:clrFrom>
                <a:srgbClr val="FFFFFF"/>
              </a:clrFrom>
              <a:clrTo>
                <a:srgbClr val="FFFFFF">
                  <a:alpha val="0"/>
                </a:srgbClr>
              </a:clrTo>
            </a:clrChange>
            <a:duotone>
              <a:prstClr val="black"/>
              <a:srgbClr val="6600FF">
                <a:tint val="45000"/>
                <a:satMod val="400000"/>
              </a:srgbClr>
            </a:duotone>
            <a:extLst>
              <a:ext uri="{28A0092B-C50C-407E-A947-70E740481C1C}">
                <a14:useLocalDpi xmlns:a14="http://schemas.microsoft.com/office/drawing/2010/main" val="0"/>
              </a:ext>
            </a:extLst>
          </a:blip>
          <a:stretch>
            <a:fillRect/>
          </a:stretch>
        </p:blipFill>
        <p:spPr>
          <a:xfrm>
            <a:off x="477520" y="1238059"/>
            <a:ext cx="1962912" cy="310896"/>
          </a:xfrm>
          <a:prstGeom prst="rect">
            <a:avLst/>
          </a:prstGeom>
        </p:spPr>
      </p:pic>
    </p:spTree>
    <p:extLst>
      <p:ext uri="{BB962C8B-B14F-4D97-AF65-F5344CB8AC3E}">
        <p14:creationId xmlns:p14="http://schemas.microsoft.com/office/powerpoint/2010/main" val="2060756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Cross-cutting relationships states that an intrusion is younger than the rock it cuts across.</a:t>
            </a:r>
            <a:endParaRPr lang="en-US" dirty="0"/>
          </a:p>
        </p:txBody>
      </p:sp>
    </p:spTree>
    <p:extLst>
      <p:ext uri="{BB962C8B-B14F-4D97-AF65-F5344CB8AC3E}">
        <p14:creationId xmlns:p14="http://schemas.microsoft.com/office/powerpoint/2010/main" val="319002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Principle of Inclusions states that the fragments, called inclusions, in a rock layer must be older than the rock layer that contains them.</a:t>
            </a:r>
            <a:endParaRPr lang="en-US" dirty="0"/>
          </a:p>
        </p:txBody>
      </p:sp>
    </p:spTree>
    <p:extLst>
      <p:ext uri="{BB962C8B-B14F-4D97-AF65-F5344CB8AC3E}">
        <p14:creationId xmlns:p14="http://schemas.microsoft.com/office/powerpoint/2010/main" val="5683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Unconformities are buried surfaces of erosion.</a:t>
            </a:r>
          </a:p>
          <a:p>
            <a:r>
              <a:rPr lang="en-US" dirty="0" smtClean="0"/>
              <a:t>Disconformity is when a horizontal layer of sedimentary rock overlies another horizontal layer of sedimentary rock that has eroded.</a:t>
            </a:r>
            <a:endParaRPr lang="en-US" dirty="0"/>
          </a:p>
        </p:txBody>
      </p:sp>
    </p:spTree>
    <p:extLst>
      <p:ext uri="{BB962C8B-B14F-4D97-AF65-F5344CB8AC3E}">
        <p14:creationId xmlns:p14="http://schemas.microsoft.com/office/powerpoint/2010/main" val="352420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Nonconformity is when a layer of sedimentary rock overlies a layer of igneous or metamorphic rock.</a:t>
            </a:r>
          </a:p>
          <a:p>
            <a:r>
              <a:rPr lang="en-US" dirty="0" smtClean="0"/>
              <a:t>A nonconformity indicates a gap in the rock record during which rock layers were uplifted, eroded, and new layers of sedimentary rocks formed on top.</a:t>
            </a:r>
            <a:endParaRPr lang="en-US" dirty="0"/>
          </a:p>
        </p:txBody>
      </p:sp>
    </p:spTree>
    <p:extLst>
      <p:ext uri="{BB962C8B-B14F-4D97-AF65-F5344CB8AC3E}">
        <p14:creationId xmlns:p14="http://schemas.microsoft.com/office/powerpoint/2010/main" val="123869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Angular unconformity is when horizontal layers of sedimentary rock is laid on top of tilted, eroded layers.</a:t>
            </a:r>
            <a:endParaRPr lang="en-US" dirty="0"/>
          </a:p>
        </p:txBody>
      </p:sp>
    </p:spTree>
    <p:extLst>
      <p:ext uri="{BB962C8B-B14F-4D97-AF65-F5344CB8AC3E}">
        <p14:creationId xmlns:p14="http://schemas.microsoft.com/office/powerpoint/2010/main" val="428956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Correlation is the matching of outcrops or fossils exposed in one geographic region and compared to other regions.</a:t>
            </a:r>
          </a:p>
          <a:p>
            <a:r>
              <a:rPr lang="en-US" dirty="0" smtClean="0"/>
              <a:t>Key bed is a sedimentary rock layer used as a marker.</a:t>
            </a:r>
          </a:p>
          <a:p>
            <a:r>
              <a:rPr lang="en-US" dirty="0" smtClean="0"/>
              <a:t>Fossil correlation is used to sequence sedimentary rock layers.</a:t>
            </a:r>
            <a:endParaRPr lang="en-US" dirty="0"/>
          </a:p>
        </p:txBody>
      </p:sp>
    </p:spTree>
    <p:extLst>
      <p:ext uri="{BB962C8B-B14F-4D97-AF65-F5344CB8AC3E}">
        <p14:creationId xmlns:p14="http://schemas.microsoft.com/office/powerpoint/2010/main" val="34941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3 – Absolute-Age Dating</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What are the differences between absolute-age dating and relative-age dating?</a:t>
            </a:r>
          </a:p>
          <a:p>
            <a:pPr lvl="1"/>
            <a:r>
              <a:rPr lang="en-US" dirty="0" smtClean="0"/>
              <a:t>How are radioactive elements used to date rocks and other objects?</a:t>
            </a:r>
          </a:p>
          <a:p>
            <a:pPr lvl="1"/>
            <a:r>
              <a:rPr lang="en-US" dirty="0" smtClean="0"/>
              <a:t>How can scientists use certain non-radioactive material to date geologic events?</a:t>
            </a:r>
            <a:endParaRPr lang="en-US" dirty="0"/>
          </a:p>
        </p:txBody>
      </p:sp>
    </p:spTree>
    <p:extLst>
      <p:ext uri="{BB962C8B-B14F-4D97-AF65-F5344CB8AC3E}">
        <p14:creationId xmlns:p14="http://schemas.microsoft.com/office/powerpoint/2010/main" val="39519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Radioactive Isotopes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Absolute-age dating enables scientists to determine the numerical age of rocks and other objects.</a:t>
            </a:r>
          </a:p>
          <a:p>
            <a:r>
              <a:rPr lang="en-US" dirty="0" smtClean="0"/>
              <a:t>One type of absolute-age dating is the measure of the decay of radioactive isotopes.</a:t>
            </a:r>
          </a:p>
          <a:p>
            <a:r>
              <a:rPr lang="en-US" dirty="0" smtClean="0"/>
              <a:t>Radioactive isotopes emit nuclear particles at a constant rate.</a:t>
            </a:r>
          </a:p>
          <a:p>
            <a:r>
              <a:rPr lang="en-US" dirty="0" smtClean="0"/>
              <a:t>Radioactive decay is the emission of radioactive particles and the resulting change into other isotopes.</a:t>
            </a:r>
            <a:endParaRPr lang="en-US" dirty="0"/>
          </a:p>
        </p:txBody>
      </p:sp>
    </p:spTree>
    <p:extLst>
      <p:ext uri="{BB962C8B-B14F-4D97-AF65-F5344CB8AC3E}">
        <p14:creationId xmlns:p14="http://schemas.microsoft.com/office/powerpoint/2010/main" val="254130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Radiometric dating is the method used to date an object.</a:t>
            </a:r>
          </a:p>
          <a:p>
            <a:r>
              <a:rPr lang="en-US" dirty="0" smtClean="0"/>
              <a:t>Half-life is the measure of the length of time it takes for half of the parent material to decay.</a:t>
            </a:r>
          </a:p>
          <a:p>
            <a:r>
              <a:rPr lang="en-US" dirty="0" smtClean="0"/>
              <a:t>After one half-life, 50% of the parent material remains.</a:t>
            </a:r>
          </a:p>
          <a:p>
            <a:r>
              <a:rPr lang="en-US" dirty="0" smtClean="0"/>
              <a:t>Half-life is useful in dating metamorphic and igneous rocks.</a:t>
            </a:r>
            <a:endParaRPr lang="en-US" dirty="0"/>
          </a:p>
        </p:txBody>
      </p:sp>
    </p:spTree>
    <p:extLst>
      <p:ext uri="{BB962C8B-B14F-4D97-AF65-F5344CB8AC3E}">
        <p14:creationId xmlns:p14="http://schemas.microsoft.com/office/powerpoint/2010/main" val="12025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Radiometric dating is not useful in dating sedimentary rocks because they are made of pieces of rocks that can be a variety of ages.</a:t>
            </a:r>
          </a:p>
          <a:p>
            <a:r>
              <a:rPr lang="en-US" dirty="0" smtClean="0"/>
              <a:t>Radiocarbon dating is used to date organic material such as plant and animal material.</a:t>
            </a:r>
          </a:p>
          <a:p>
            <a:r>
              <a:rPr lang="en-US" dirty="0" smtClean="0"/>
              <a:t>Radiocarbon dating is only used for material within the last 60,000 years.</a:t>
            </a:r>
            <a:endParaRPr lang="en-US" dirty="0"/>
          </a:p>
        </p:txBody>
      </p:sp>
    </p:spTree>
    <p:extLst>
      <p:ext uri="{BB962C8B-B14F-4D97-AF65-F5344CB8AC3E}">
        <p14:creationId xmlns:p14="http://schemas.microsoft.com/office/powerpoint/2010/main" val="88277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1 – The Rock Record</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Why do scientists need a geologic time scale?</a:t>
            </a:r>
          </a:p>
          <a:p>
            <a:pPr lvl="1"/>
            <a:r>
              <a:rPr lang="en-US" dirty="0" smtClean="0"/>
              <a:t>How are eons, eras, periods, and epochs defined?</a:t>
            </a:r>
          </a:p>
          <a:p>
            <a:pPr lvl="1"/>
            <a:r>
              <a:rPr lang="en-US" dirty="0" smtClean="0"/>
              <a:t>What are the groups of plants and animals that dominated the eras of Earth’s history?</a:t>
            </a:r>
            <a:endParaRPr lang="en-US" dirty="0"/>
          </a:p>
        </p:txBody>
      </p:sp>
    </p:spTree>
    <p:extLst>
      <p:ext uri="{BB962C8B-B14F-4D97-AF65-F5344CB8AC3E}">
        <p14:creationId xmlns:p14="http://schemas.microsoft.com/office/powerpoint/2010/main" val="48857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Other ways to determine absolute age</a:t>
            </a:r>
            <a:endParaRPr lang="en-US" dirty="0"/>
          </a:p>
        </p:txBody>
      </p:sp>
      <p:sp>
        <p:nvSpPr>
          <p:cNvPr id="3" name="Content Placeholder 2"/>
          <p:cNvSpPr>
            <a:spLocks noGrp="1"/>
          </p:cNvSpPr>
          <p:nvPr>
            <p:ph idx="1"/>
          </p:nvPr>
        </p:nvSpPr>
        <p:spPr/>
        <p:txBody>
          <a:bodyPr/>
          <a:lstStyle/>
          <a:p>
            <a:r>
              <a:rPr lang="en-US" dirty="0" smtClean="0"/>
              <a:t>Tree rings</a:t>
            </a:r>
          </a:p>
          <a:p>
            <a:r>
              <a:rPr lang="en-US" dirty="0" smtClean="0"/>
              <a:t>Ice cores</a:t>
            </a:r>
          </a:p>
          <a:p>
            <a:r>
              <a:rPr lang="en-US" dirty="0" err="1" smtClean="0"/>
              <a:t>Varves</a:t>
            </a:r>
            <a:r>
              <a:rPr lang="en-US" dirty="0"/>
              <a:t> </a:t>
            </a:r>
            <a:r>
              <a:rPr lang="en-US" dirty="0" smtClean="0"/>
              <a:t>(bands of alternating light and dark colored sediments deposited in different seasons.</a:t>
            </a:r>
            <a:endParaRPr lang="en-US" dirty="0"/>
          </a:p>
        </p:txBody>
      </p:sp>
    </p:spTree>
    <p:extLst>
      <p:ext uri="{BB962C8B-B14F-4D97-AF65-F5344CB8AC3E}">
        <p14:creationId xmlns:p14="http://schemas.microsoft.com/office/powerpoint/2010/main" val="81412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4 – Fossil Remains</a:t>
            </a:r>
            <a:endParaRPr lang="en-US" dirty="0"/>
          </a:p>
        </p:txBody>
      </p:sp>
      <p:sp>
        <p:nvSpPr>
          <p:cNvPr id="3" name="Content Placeholder 2"/>
          <p:cNvSpPr>
            <a:spLocks noGrp="1"/>
          </p:cNvSpPr>
          <p:nvPr>
            <p:ph idx="1"/>
          </p:nvPr>
        </p:nvSpPr>
        <p:spPr/>
        <p:txBody>
          <a:bodyPr/>
          <a:lstStyle/>
          <a:p>
            <a:r>
              <a:rPr lang="en-US" dirty="0" smtClean="0"/>
              <a:t>Essential Questions:</a:t>
            </a:r>
          </a:p>
          <a:p>
            <a:pPr lvl="1"/>
            <a:r>
              <a:rPr lang="en-US" dirty="0" smtClean="0"/>
              <a:t>What are the methods by which fossils are preserved?</a:t>
            </a:r>
          </a:p>
          <a:p>
            <a:pPr lvl="1"/>
            <a:r>
              <a:rPr lang="en-US" dirty="0" smtClean="0"/>
              <a:t>How do scientists use index fossils?</a:t>
            </a:r>
          </a:p>
          <a:p>
            <a:pPr lvl="1"/>
            <a:r>
              <a:rPr lang="en-US" dirty="0" smtClean="0"/>
              <a:t>How are fossils used to interpret Earth’s past physical and biological history?</a:t>
            </a:r>
            <a:endParaRPr lang="en-US" dirty="0"/>
          </a:p>
        </p:txBody>
      </p:sp>
    </p:spTree>
    <p:extLst>
      <p:ext uri="{BB962C8B-B14F-4D97-AF65-F5344CB8AC3E}">
        <p14:creationId xmlns:p14="http://schemas.microsoft.com/office/powerpoint/2010/main" val="32734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Fossil Record</a:t>
            </a:r>
            <a:endParaRPr lang="en-US" dirty="0"/>
          </a:p>
        </p:txBody>
      </p:sp>
      <p:sp>
        <p:nvSpPr>
          <p:cNvPr id="3" name="Content Placeholder 2"/>
          <p:cNvSpPr>
            <a:spLocks noGrp="1"/>
          </p:cNvSpPr>
          <p:nvPr>
            <p:ph idx="1"/>
          </p:nvPr>
        </p:nvSpPr>
        <p:spPr/>
        <p:txBody>
          <a:bodyPr/>
          <a:lstStyle/>
          <a:p>
            <a:r>
              <a:rPr lang="en-US" dirty="0" smtClean="0"/>
              <a:t>Fossils are the preserved remains or traces of once-living organisms.</a:t>
            </a:r>
          </a:p>
          <a:p>
            <a:r>
              <a:rPr lang="en-US" dirty="0" smtClean="0"/>
              <a:t>They provide evidence of the past existence of a wide variety of life-forms.</a:t>
            </a:r>
          </a:p>
          <a:p>
            <a:r>
              <a:rPr lang="en-US" dirty="0" smtClean="0"/>
              <a:t>Evolution is the change in species over time.</a:t>
            </a:r>
          </a:p>
          <a:p>
            <a:r>
              <a:rPr lang="en-US" dirty="0" smtClean="0"/>
              <a:t>When geologists find fossils in rocks, they know that the rock is about the same age as the fossils.</a:t>
            </a:r>
            <a:endParaRPr lang="en-US" dirty="0"/>
          </a:p>
        </p:txBody>
      </p:sp>
    </p:spTree>
    <p:extLst>
      <p:ext uri="{BB962C8B-B14F-4D97-AF65-F5344CB8AC3E}">
        <p14:creationId xmlns:p14="http://schemas.microsoft.com/office/powerpoint/2010/main" val="181581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Original preservation is the remains of plants of animals that have been altered very little since the organisms death.</a:t>
            </a:r>
          </a:p>
          <a:p>
            <a:r>
              <a:rPr lang="en-US" dirty="0" smtClean="0"/>
              <a:t>Some examples are mammoths preserved in the ooze of the La Brea Tar Pit, woody part of plants in the permafrost in Alaskan bogs, or insects trapped in sap of trees that hardened into amber.</a:t>
            </a:r>
            <a:endParaRPr lang="en-US" dirty="0"/>
          </a:p>
        </p:txBody>
      </p:sp>
    </p:spTree>
    <p:extLst>
      <p:ext uri="{BB962C8B-B14F-4D97-AF65-F5344CB8AC3E}">
        <p14:creationId xmlns:p14="http://schemas.microsoft.com/office/powerpoint/2010/main" val="10995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La Brea Tar Pits</a:t>
            </a:r>
          </a:p>
          <a:p>
            <a:r>
              <a:rPr lang="en-US" dirty="0">
                <a:hlinkClick r:id="rId2"/>
              </a:rPr>
              <a:t>https://</a:t>
            </a:r>
            <a:r>
              <a:rPr lang="en-US" dirty="0" smtClean="0">
                <a:hlinkClick r:id="rId2"/>
              </a:rPr>
              <a:t>www.nytimes.com/video/travel/1194817111771/la-brea-tar-pits.html</a:t>
            </a:r>
            <a:endParaRPr lang="en-US" dirty="0" smtClean="0"/>
          </a:p>
          <a:p>
            <a:endParaRPr lang="en-US" dirty="0"/>
          </a:p>
        </p:txBody>
      </p:sp>
    </p:spTree>
    <p:extLst>
      <p:ext uri="{BB962C8B-B14F-4D97-AF65-F5344CB8AC3E}">
        <p14:creationId xmlns:p14="http://schemas.microsoft.com/office/powerpoint/2010/main" val="19774257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Altered hard parts are the most common type of fossil.</a:t>
            </a:r>
          </a:p>
          <a:p>
            <a:r>
              <a:rPr lang="en-US" dirty="0" smtClean="0"/>
              <a:t>Hard parts such as shells and bones can become fossils.</a:t>
            </a:r>
          </a:p>
          <a:p>
            <a:r>
              <a:rPr lang="en-US" dirty="0" smtClean="0"/>
              <a:t>In the process of mineral replacement the pore spaces of an organism’s buried hard parts are filled with minerals from groundwater.</a:t>
            </a:r>
            <a:endParaRPr lang="en-US" dirty="0"/>
          </a:p>
        </p:txBody>
      </p:sp>
    </p:spTree>
    <p:extLst>
      <p:ext uri="{BB962C8B-B14F-4D97-AF65-F5344CB8AC3E}">
        <p14:creationId xmlns:p14="http://schemas.microsoft.com/office/powerpoint/2010/main" val="254566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951" y="381000"/>
            <a:ext cx="8452908" cy="6339681"/>
          </a:xfrm>
        </p:spPr>
      </p:pic>
    </p:spTree>
    <p:extLst>
      <p:ext uri="{BB962C8B-B14F-4D97-AF65-F5344CB8AC3E}">
        <p14:creationId xmlns:p14="http://schemas.microsoft.com/office/powerpoint/2010/main" val="41626855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Recrystallization can occur when a buried hard part is subjected to changes in temperature and pressure.</a:t>
            </a:r>
          </a:p>
          <a:p>
            <a:r>
              <a:rPr lang="en-US" dirty="0" smtClean="0"/>
              <a:t>A mold forms when sediments cover the original hard part and the original hard part is removed by erosion or weathering.</a:t>
            </a:r>
          </a:p>
          <a:p>
            <a:r>
              <a:rPr lang="en-US" dirty="0" smtClean="0"/>
              <a:t>The mold may later become filled with material to become a cast.</a:t>
            </a:r>
            <a:endParaRPr lang="en-US" dirty="0"/>
          </a:p>
        </p:txBody>
      </p:sp>
    </p:spTree>
    <p:extLst>
      <p:ext uri="{BB962C8B-B14F-4D97-AF65-F5344CB8AC3E}">
        <p14:creationId xmlns:p14="http://schemas.microsoft.com/office/powerpoint/2010/main" val="422844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Recrystallization and Mold Fossils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6377" y="1981200"/>
            <a:ext cx="4550695" cy="452596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073" y="1981200"/>
            <a:ext cx="3041904" cy="3444240"/>
          </a:xfrm>
          <a:prstGeom prst="rect">
            <a:avLst/>
          </a:prstGeom>
        </p:spPr>
      </p:pic>
    </p:spTree>
    <p:extLst>
      <p:ext uri="{BB962C8B-B14F-4D97-AF65-F5344CB8AC3E}">
        <p14:creationId xmlns:p14="http://schemas.microsoft.com/office/powerpoint/2010/main" val="11217053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Trace fossils include worm trails, footprints, and tunneling burrows.</a:t>
            </a:r>
          </a:p>
          <a:p>
            <a:r>
              <a:rPr lang="en-US" dirty="0" smtClean="0"/>
              <a:t>Trace fossils include </a:t>
            </a:r>
            <a:r>
              <a:rPr lang="en-US" dirty="0" err="1" smtClean="0"/>
              <a:t>gastroliths</a:t>
            </a:r>
            <a:r>
              <a:rPr lang="en-US" dirty="0" smtClean="0"/>
              <a:t> (smooth rounded rocks from a dinosaurs stomach that help digest foods) and coprolites (solid waste materials from animals).</a:t>
            </a:r>
          </a:p>
          <a:p>
            <a:r>
              <a:rPr lang="en-US" dirty="0" smtClean="0"/>
              <a:t>Scientists can determine what an ancient animal ate by analyzing coprolites.</a:t>
            </a:r>
            <a:endParaRPr lang="en-US" dirty="0"/>
          </a:p>
        </p:txBody>
      </p:sp>
    </p:spTree>
    <p:extLst>
      <p:ext uri="{BB962C8B-B14F-4D97-AF65-F5344CB8AC3E}">
        <p14:creationId xmlns:p14="http://schemas.microsoft.com/office/powerpoint/2010/main" val="316214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 Time</a:t>
            </a:r>
            <a:endParaRPr lang="en-US" dirty="0"/>
          </a:p>
        </p:txBody>
      </p:sp>
      <p:sp>
        <p:nvSpPr>
          <p:cNvPr id="3" name="Content Placeholder 2"/>
          <p:cNvSpPr>
            <a:spLocks noGrp="1"/>
          </p:cNvSpPr>
          <p:nvPr>
            <p:ph idx="1"/>
          </p:nvPr>
        </p:nvSpPr>
        <p:spPr/>
        <p:txBody>
          <a:bodyPr>
            <a:normAutofit fontScale="92500"/>
          </a:bodyPr>
          <a:lstStyle/>
          <a:p>
            <a:r>
              <a:rPr lang="en-US" dirty="0" smtClean="0"/>
              <a:t>A hike down the Grand Canyon reveals the multicolored layers of rock, called strata, that make up the canyon walls.</a:t>
            </a:r>
          </a:p>
          <a:p>
            <a:r>
              <a:rPr lang="en-US" dirty="0" smtClean="0"/>
              <a:t>By studying rock layers and the fossils within them, geologists can reconstruct aspects of Earth’s history and interpret ancient environments.</a:t>
            </a:r>
          </a:p>
          <a:p>
            <a:r>
              <a:rPr lang="en-US" dirty="0" smtClean="0"/>
              <a:t>To help in the analysis of Earth’s rocks, geologists have divided Earth’s history into time units.</a:t>
            </a:r>
            <a:endParaRPr lang="en-US" dirty="0"/>
          </a:p>
        </p:txBody>
      </p:sp>
    </p:spTree>
    <p:extLst>
      <p:ext uri="{BB962C8B-B14F-4D97-AF65-F5344CB8AC3E}">
        <p14:creationId xmlns:p14="http://schemas.microsoft.com/office/powerpoint/2010/main" val="200080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742" y="419101"/>
            <a:ext cx="8256058" cy="6192044"/>
          </a:xfrm>
        </p:spPr>
      </p:pic>
    </p:spTree>
    <p:extLst>
      <p:ext uri="{BB962C8B-B14F-4D97-AF65-F5344CB8AC3E}">
        <p14:creationId xmlns:p14="http://schemas.microsoft.com/office/powerpoint/2010/main" val="4048285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Index fossils are fossils that are easily recognized, abundant, and widely distributed geographically, and lived for a short period of time.</a:t>
            </a:r>
          </a:p>
          <a:p>
            <a:r>
              <a:rPr lang="en-US" dirty="0" smtClean="0"/>
              <a:t>If a geologist finds an index fossil in rocks she can determine the age of the  sedimentary rock.</a:t>
            </a:r>
            <a:endParaRPr lang="en-US" dirty="0"/>
          </a:p>
        </p:txBody>
      </p:sp>
    </p:spTree>
    <p:extLst>
      <p:ext uri="{BB962C8B-B14F-4D97-AF65-F5344CB8AC3E}">
        <p14:creationId xmlns:p14="http://schemas.microsoft.com/office/powerpoint/2010/main" val="153755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66726"/>
            <a:ext cx="8131743" cy="5795860"/>
          </a:xfrm>
        </p:spPr>
      </p:pic>
    </p:spTree>
    <p:extLst>
      <p:ext uri="{BB962C8B-B14F-4D97-AF65-F5344CB8AC3E}">
        <p14:creationId xmlns:p14="http://schemas.microsoft.com/office/powerpoint/2010/main" val="2461688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Explore the rocks of the Grand Canyon.</a:t>
            </a:r>
          </a:p>
          <a:p>
            <a:r>
              <a:rPr lang="en-US" dirty="0">
                <a:hlinkClick r:id="rId2"/>
              </a:rPr>
              <a:t>https://www.nature.nps.gov/views/layouts/Main.html#/GRCA/geo/dep</a:t>
            </a:r>
            <a:r>
              <a:rPr lang="en-US" dirty="0" smtClean="0">
                <a:hlinkClick r:id="rId2"/>
              </a:rPr>
              <a:t>/</a:t>
            </a:r>
            <a:endParaRPr lang="en-US" dirty="0" smtClean="0"/>
          </a:p>
          <a:p>
            <a:endParaRPr lang="en-US" dirty="0"/>
          </a:p>
        </p:txBody>
      </p:sp>
    </p:spTree>
    <p:extLst>
      <p:ext uri="{BB962C8B-B14F-4D97-AF65-F5344CB8AC3E}">
        <p14:creationId xmlns:p14="http://schemas.microsoft.com/office/powerpoint/2010/main" val="4272624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The time units are part of the geologic time scale.</a:t>
            </a:r>
          </a:p>
          <a:p>
            <a:r>
              <a:rPr lang="en-US" dirty="0" smtClean="0"/>
              <a:t>The geologic time scale is a record of Earth’s history from its origin 4.6 billion years ago (</a:t>
            </a:r>
            <a:r>
              <a:rPr lang="en-US" dirty="0" err="1" smtClean="0"/>
              <a:t>bya</a:t>
            </a:r>
            <a:r>
              <a:rPr lang="en-US" dirty="0" smtClean="0"/>
              <a:t>) to the present.</a:t>
            </a:r>
          </a:p>
          <a:p>
            <a:r>
              <a:rPr lang="en-US" dirty="0" smtClean="0"/>
              <a:t>The time scale is divided into units called eons, eras, periods, and epochs.</a:t>
            </a:r>
            <a:endParaRPr lang="en-US" dirty="0"/>
          </a:p>
        </p:txBody>
      </p:sp>
    </p:spTree>
    <p:extLst>
      <p:ext uri="{BB962C8B-B14F-4D97-AF65-F5344CB8AC3E}">
        <p14:creationId xmlns:p14="http://schemas.microsoft.com/office/powerpoint/2010/main" val="71971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Eon is the largest part of the time units and encompasses the others.</a:t>
            </a:r>
          </a:p>
          <a:p>
            <a:r>
              <a:rPr lang="en-US" dirty="0" smtClean="0"/>
              <a:t>From oldest to youngest:</a:t>
            </a:r>
          </a:p>
          <a:p>
            <a:pPr lvl="1"/>
            <a:r>
              <a:rPr lang="en-US" dirty="0" smtClean="0"/>
              <a:t>Hadean</a:t>
            </a:r>
          </a:p>
          <a:p>
            <a:pPr lvl="1"/>
            <a:r>
              <a:rPr lang="en-US" dirty="0" smtClean="0"/>
              <a:t>Archean</a:t>
            </a:r>
          </a:p>
          <a:p>
            <a:pPr lvl="1"/>
            <a:r>
              <a:rPr lang="en-US" dirty="0" smtClean="0"/>
              <a:t>Proterozoic</a:t>
            </a:r>
          </a:p>
          <a:p>
            <a:pPr lvl="1"/>
            <a:r>
              <a:rPr lang="en-US" dirty="0" smtClean="0"/>
              <a:t>Phanerozoic</a:t>
            </a:r>
          </a:p>
        </p:txBody>
      </p:sp>
    </p:spTree>
    <p:extLst>
      <p:ext uri="{BB962C8B-B14F-4D97-AF65-F5344CB8AC3E}">
        <p14:creationId xmlns:p14="http://schemas.microsoft.com/office/powerpoint/2010/main" val="2618262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three earliest eons make up 90 percent of geologic time known as the Precambrian.</a:t>
            </a:r>
          </a:p>
          <a:p>
            <a:r>
              <a:rPr lang="en-US" dirty="0" smtClean="0"/>
              <a:t>During the Precambrian the Earth was formed and became hospitable to life.</a:t>
            </a:r>
          </a:p>
          <a:p>
            <a:r>
              <a:rPr lang="en-US" dirty="0" smtClean="0"/>
              <a:t>Each time unit is represented by new life forms.</a:t>
            </a:r>
            <a:endParaRPr lang="en-US" dirty="0"/>
          </a:p>
        </p:txBody>
      </p:sp>
    </p:spTree>
    <p:extLst>
      <p:ext uri="{BB962C8B-B14F-4D97-AF65-F5344CB8AC3E}">
        <p14:creationId xmlns:p14="http://schemas.microsoft.com/office/powerpoint/2010/main" val="23738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Eras are usually tens to hundreds of millions of years in duration.</a:t>
            </a:r>
          </a:p>
          <a:p>
            <a:r>
              <a:rPr lang="en-US" dirty="0" smtClean="0"/>
              <a:t>The three eras of the Geologic Time Scale are:</a:t>
            </a:r>
          </a:p>
          <a:p>
            <a:pPr lvl="1"/>
            <a:r>
              <a:rPr lang="en-US" dirty="0" smtClean="0"/>
              <a:t>Paleozoic (means “old-life”)</a:t>
            </a:r>
          </a:p>
          <a:p>
            <a:pPr lvl="1"/>
            <a:r>
              <a:rPr lang="en-US" dirty="0" smtClean="0"/>
              <a:t>Mesozoic (means “middle-life”)</a:t>
            </a:r>
          </a:p>
          <a:p>
            <a:pPr lvl="1"/>
            <a:r>
              <a:rPr lang="en-US" dirty="0" smtClean="0"/>
              <a:t>Cenozoic (means “recent life”)</a:t>
            </a:r>
            <a:endParaRPr lang="en-US" dirty="0"/>
          </a:p>
        </p:txBody>
      </p:sp>
    </p:spTree>
    <p:extLst>
      <p:ext uri="{BB962C8B-B14F-4D97-AF65-F5344CB8AC3E}">
        <p14:creationId xmlns:p14="http://schemas.microsoft.com/office/powerpoint/2010/main" val="348556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3760</TotalTime>
  <Words>1440</Words>
  <Application>Microsoft Office PowerPoint</Application>
  <PresentationFormat>On-screen Show (4:3)</PresentationFormat>
  <Paragraphs>118</Paragraphs>
  <Slides>42</Slides>
  <Notes>0</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Fossils and the Rock Record</vt:lpstr>
      <vt:lpstr>PowerPoint Presentation</vt:lpstr>
      <vt:lpstr>Section 1 – The Rock Record</vt:lpstr>
      <vt:lpstr>Organizing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 Relative-Age Dating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 Absolute-Age Dating</vt:lpstr>
      <vt:lpstr>Radioactive Isotopes</vt:lpstr>
      <vt:lpstr>PowerPoint Presentation</vt:lpstr>
      <vt:lpstr>PowerPoint Presentation</vt:lpstr>
      <vt:lpstr>Other ways to determine absolute age</vt:lpstr>
      <vt:lpstr>Section 4 – Fossil Remains</vt:lpstr>
      <vt:lpstr>The Fossil Record</vt:lpstr>
      <vt:lpstr>PowerPoint Presentation</vt:lpstr>
      <vt:lpstr>PowerPoint Presentation</vt:lpstr>
      <vt:lpstr>PowerPoint Presentation</vt:lpstr>
      <vt:lpstr>PowerPoint Presentation</vt:lpstr>
      <vt:lpstr>PowerPoint Presentation</vt:lpstr>
      <vt:lpstr>Recrystallization and Mold Fossils</vt:lpstr>
      <vt:lpstr>PowerPoint Presentation</vt:lpstr>
      <vt:lpstr>PowerPoint Presentation</vt:lpstr>
      <vt:lpstr>PowerPoint Presentation</vt:lpstr>
      <vt:lpstr>PowerPoint Presentation</vt:lpstr>
    </vt:vector>
  </TitlesOfParts>
  <Company>McGraw Hill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gatekeeper</dc:creator>
  <cp:lastModifiedBy>Willie</cp:lastModifiedBy>
  <cp:revision>214</cp:revision>
  <cp:lastPrinted>2013-07-12T13:26:11Z</cp:lastPrinted>
  <dcterms:created xsi:type="dcterms:W3CDTF">2013-07-09T14:24:31Z</dcterms:created>
  <dcterms:modified xsi:type="dcterms:W3CDTF">2017-07-15T15:36:02Z</dcterms:modified>
</cp:coreProperties>
</file>