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3" r:id="rId4"/>
    <p:sldId id="294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BE71FF"/>
    <a:srgbClr val="9CCB0D"/>
    <a:srgbClr val="A6D70E"/>
    <a:srgbClr val="8DD705"/>
    <a:srgbClr val="86CB07"/>
    <a:srgbClr val="73BF08"/>
    <a:srgbClr val="6DB30A"/>
    <a:srgbClr val="B9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18" autoAdjust="0"/>
  </p:normalViewPr>
  <p:slideViewPr>
    <p:cSldViewPr snapToGrid="0" snapToObjects="1">
      <p:cViewPr>
        <p:scale>
          <a:sx n="76" d="100"/>
          <a:sy n="76" d="100"/>
        </p:scale>
        <p:origin x="-1194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0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5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6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6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8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2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DF1B3-84ED-1A4A-A5E2-67B782020111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D8EA9-83C7-2A40-963C-9206A057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862" y="651353"/>
            <a:ext cx="8238938" cy="1440493"/>
          </a:xfrm>
        </p:spPr>
        <p:txBody>
          <a:bodyPr lIns="0" tIns="0" bIns="0" anchor="t" anchorCtr="0">
            <a:noAutofit/>
          </a:bodyPr>
          <a:lstStyle/>
          <a:p>
            <a:pPr algn="l"/>
            <a:r>
              <a:rPr lang="en-US" sz="4800" b="1" dirty="0" smtClean="0">
                <a:solidFill>
                  <a:srgbClr val="6600FF"/>
                </a:solidFill>
                <a:uFill>
                  <a:solidFill>
                    <a:schemeClr val="bg1">
                      <a:lumMod val="75000"/>
                    </a:schemeClr>
                  </a:solidFill>
                </a:uFill>
                <a:latin typeface="Helvetica"/>
                <a:cs typeface="Helvetica"/>
              </a:rPr>
              <a:t>Chapter 2 - Mapping </a:t>
            </a:r>
            <a:r>
              <a:rPr lang="en-US" sz="4800" b="1" dirty="0" smtClean="0">
                <a:solidFill>
                  <a:srgbClr val="6600FF"/>
                </a:solidFill>
                <a:uFill>
                  <a:solidFill>
                    <a:schemeClr val="bg1">
                      <a:lumMod val="75000"/>
                    </a:schemeClr>
                  </a:solidFill>
                </a:uFill>
                <a:latin typeface="Helvetica"/>
                <a:cs typeface="Helvetica"/>
              </a:rPr>
              <a:t>Our World</a:t>
            </a:r>
            <a:endParaRPr lang="en-US" sz="4800" b="1" dirty="0">
              <a:solidFill>
                <a:srgbClr val="6600FF"/>
              </a:solidFill>
              <a:uFill>
                <a:solidFill>
                  <a:schemeClr val="bg1">
                    <a:lumMod val="75000"/>
                  </a:schemeClr>
                </a:solidFill>
              </a:u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862" y="2300671"/>
            <a:ext cx="8238937" cy="3513666"/>
          </a:xfrm>
        </p:spPr>
        <p:txBody>
          <a:bodyPr lIns="0" tIns="0" rIns="0" bIns="0">
            <a:normAutofit/>
          </a:bodyPr>
          <a:lstStyle/>
          <a:p>
            <a:pPr algn="l"/>
            <a:r>
              <a:rPr lang="en-US" sz="2800" b="1" dirty="0" smtClean="0">
                <a:latin typeface="Helvetica"/>
                <a:cs typeface="Helvetica"/>
              </a:rPr>
              <a:t>Section 1:  </a:t>
            </a:r>
            <a:r>
              <a:rPr lang="en-US" sz="2800" dirty="0" smtClean="0">
                <a:solidFill>
                  <a:schemeClr val="tx1"/>
                </a:solidFill>
                <a:latin typeface="Helvetica"/>
                <a:cs typeface="Helvetica"/>
              </a:rPr>
              <a:t>Latitude and Longitude</a:t>
            </a:r>
          </a:p>
          <a:p>
            <a:pPr algn="l"/>
            <a:r>
              <a:rPr lang="en-US" sz="2800" b="1" dirty="0" smtClean="0">
                <a:latin typeface="Helvetica"/>
                <a:cs typeface="Helvetica"/>
              </a:rPr>
              <a:t>Section 2: 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Types of Maps</a:t>
            </a:r>
          </a:p>
          <a:p>
            <a:pPr algn="l"/>
            <a:r>
              <a:rPr lang="en-US" sz="2800" b="1" dirty="0">
                <a:latin typeface="Helvetica"/>
                <a:cs typeface="Helvetica"/>
              </a:rPr>
              <a:t>Section </a:t>
            </a:r>
            <a:r>
              <a:rPr lang="en-US" sz="2800" b="1" dirty="0" smtClean="0">
                <a:latin typeface="Helvetica"/>
                <a:cs typeface="Helvetica"/>
              </a:rPr>
              <a:t>3: 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Remote Sensing</a:t>
            </a:r>
          </a:p>
        </p:txBody>
      </p:sp>
    </p:spTree>
    <p:extLst>
      <p:ext uri="{BB962C8B-B14F-4D97-AF65-F5344CB8AC3E}">
        <p14:creationId xmlns:p14="http://schemas.microsoft.com/office/powerpoint/2010/main" val="36592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Points east and west of the prime meridian are numbered 0</a:t>
            </a:r>
            <a:r>
              <a:rPr lang="en-US" dirty="0" smtClean="0">
                <a:latin typeface="Calibri"/>
                <a:cs typeface="Calibri"/>
              </a:rPr>
              <a:t>°</a:t>
            </a:r>
            <a:r>
              <a:rPr lang="en-US" dirty="0" smtClean="0"/>
              <a:t> to 180</a:t>
            </a:r>
            <a:r>
              <a:rPr lang="en-US" dirty="0" smtClean="0">
                <a:latin typeface="Calibri"/>
                <a:cs typeface="Calibri"/>
              </a:rPr>
              <a:t>°</a:t>
            </a:r>
            <a:r>
              <a:rPr lang="en-US" dirty="0" smtClean="0"/>
              <a:t> west (W) and east (E).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90" y="2844582"/>
            <a:ext cx="44386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Lines of longitude are not parallel but parts of a semicircle.</a:t>
            </a:r>
          </a:p>
          <a:p>
            <a:r>
              <a:rPr lang="en-US" dirty="0" smtClean="0"/>
              <a:t>Each 15</a:t>
            </a:r>
            <a:r>
              <a:rPr lang="en-US" dirty="0" smtClean="0">
                <a:latin typeface="Calibri"/>
                <a:cs typeface="Calibri"/>
              </a:rPr>
              <a:t>° line of longitude is equal to 1 hour of rotation.</a:t>
            </a:r>
          </a:p>
          <a:p>
            <a:r>
              <a:rPr lang="en-US" dirty="0" smtClean="0">
                <a:latin typeface="Calibri"/>
                <a:cs typeface="Calibri"/>
              </a:rPr>
              <a:t>For example, if the sun is directly overhead, in one hour the Earth </a:t>
            </a:r>
            <a:r>
              <a:rPr lang="en-US" dirty="0" smtClean="0">
                <a:cs typeface="Calibri"/>
              </a:rPr>
              <a:t>will </a:t>
            </a:r>
            <a:r>
              <a:rPr lang="en-US" dirty="0">
                <a:cs typeface="Calibri"/>
              </a:rPr>
              <a:t>move </a:t>
            </a:r>
            <a:r>
              <a:rPr lang="en-US" dirty="0" smtClean="0">
                <a:latin typeface="Calibri"/>
                <a:cs typeface="Calibri"/>
              </a:rPr>
              <a:t>exactly 15°; in one day the Earth will move; in 24 hours the sun will move 360° and be where it started (24x15=360).</a:t>
            </a:r>
          </a:p>
        </p:txBody>
      </p:sp>
    </p:spTree>
    <p:extLst>
      <p:ext uri="{BB962C8B-B14F-4D97-AF65-F5344CB8AC3E}">
        <p14:creationId xmlns:p14="http://schemas.microsoft.com/office/powerpoint/2010/main" val="26244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 the globe opposite the Prime Meridian is the International Date Line (180</a:t>
            </a:r>
            <a:r>
              <a:rPr lang="en-US" dirty="0" smtClean="0">
                <a:latin typeface="Calibri"/>
                <a:cs typeface="Calibri"/>
              </a:rPr>
              <a:t>˚)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imaginary line runs through the middle of the Pacific Ocean.</a:t>
            </a:r>
          </a:p>
          <a:p>
            <a:r>
              <a:rPr lang="en-US" dirty="0" smtClean="0"/>
              <a:t>If you travel west across the International Date Line you would gain a  day.  If traveling east, you would lose a day</a:t>
            </a:r>
            <a:r>
              <a:rPr lang="en-US" dirty="0" smtClean="0"/>
              <a:t>.</a:t>
            </a:r>
          </a:p>
          <a:p>
            <a:r>
              <a:rPr lang="en-US" dirty="0" smtClean="0"/>
              <a:t>Latitude is always listed first when writing </a:t>
            </a:r>
            <a:r>
              <a:rPr lang="en-US" smtClean="0"/>
              <a:t>a location.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2" y="1054383"/>
            <a:ext cx="8546473" cy="4663440"/>
          </a:xfrm>
        </p:spPr>
      </p:pic>
    </p:spTree>
    <p:extLst>
      <p:ext uri="{BB962C8B-B14F-4D97-AF65-F5344CB8AC3E}">
        <p14:creationId xmlns:p14="http://schemas.microsoft.com/office/powerpoint/2010/main" val="9604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2 – Types of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Questions:</a:t>
            </a:r>
          </a:p>
          <a:p>
            <a:pPr lvl="1"/>
            <a:r>
              <a:rPr lang="en-US" dirty="0" smtClean="0"/>
              <a:t>What are the similarities and differences </a:t>
            </a:r>
            <a:r>
              <a:rPr lang="en-US" dirty="0" err="1" smtClean="0"/>
              <a:t>betwenn</a:t>
            </a:r>
            <a:r>
              <a:rPr lang="en-US" dirty="0" smtClean="0"/>
              <a:t> different types of maps?</a:t>
            </a:r>
          </a:p>
          <a:p>
            <a:pPr lvl="1"/>
            <a:r>
              <a:rPr lang="en-US" dirty="0" smtClean="0"/>
              <a:t>Why are different maps uses for different purposes?</a:t>
            </a:r>
          </a:p>
          <a:p>
            <a:pPr lvl="1"/>
            <a:r>
              <a:rPr lang="en-US" dirty="0" smtClean="0"/>
              <a:t>How are gradients on a topographic map calculate?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1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Earth is spherical projections are used to transfer points onto a map.</a:t>
            </a:r>
          </a:p>
          <a:p>
            <a:r>
              <a:rPr lang="en-US" dirty="0" smtClean="0"/>
              <a:t>Mercator projection is a map that has parallel lines of latitude and longitude.</a:t>
            </a:r>
          </a:p>
          <a:p>
            <a:r>
              <a:rPr lang="en-US" dirty="0" smtClean="0"/>
              <a:t>A Mercator map correctly shows the landmasses but their size id distorted.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6" y="775679"/>
            <a:ext cx="8244604" cy="5204407"/>
          </a:xfrm>
        </p:spPr>
      </p:pic>
    </p:spTree>
    <p:extLst>
      <p:ext uri="{BB962C8B-B14F-4D97-AF65-F5344CB8AC3E}">
        <p14:creationId xmlns:p14="http://schemas.microsoft.com/office/powerpoint/2010/main" val="42095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map shows Greenland bigger than Australia which it is not because it distorts landmasses near the poles.</a:t>
            </a:r>
          </a:p>
          <a:p>
            <a:r>
              <a:rPr lang="en-US" dirty="0" smtClean="0"/>
              <a:t>Mercator maps are commonly used for navigation because it accurately shows longitude and latitude.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Conic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Conic  projections are made by projecting points and lines from a globe onto a paper cone.</a:t>
            </a:r>
          </a:p>
          <a:p>
            <a:r>
              <a:rPr lang="en-US" dirty="0" smtClean="0"/>
              <a:t>Conic maps are excellent for mapping small areas because they have a high degree of accuracy.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1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2249"/>
            <a:ext cx="6417582" cy="4663440"/>
          </a:xfrm>
        </p:spPr>
      </p:pic>
    </p:spTree>
    <p:extLst>
      <p:ext uri="{BB962C8B-B14F-4D97-AF65-F5344CB8AC3E}">
        <p14:creationId xmlns:p14="http://schemas.microsoft.com/office/powerpoint/2010/main" val="19093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3283"/>
            <a:ext cx="8229600" cy="4173157"/>
          </a:xfrm>
        </p:spPr>
        <p:txBody>
          <a:bodyPr lIns="0" tIns="0">
            <a:norm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Section 1: </a:t>
            </a:r>
            <a:r>
              <a:rPr lang="en-US" sz="2400" dirty="0">
                <a:latin typeface="Helvetica Light"/>
                <a:cs typeface="Helvetica Light"/>
              </a:rPr>
              <a:t>Lines of latitude and longitude are used to locate places on Earth</a:t>
            </a:r>
            <a:r>
              <a:rPr lang="en-US" sz="2400" dirty="0" smtClean="0">
                <a:latin typeface="Helvetica Light"/>
                <a:cs typeface="Helvetica Light"/>
              </a:rPr>
              <a:t>.</a:t>
            </a: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Section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2: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 Light"/>
              </a:rPr>
              <a:t>Maps are flat projections that come in many different forms.</a:t>
            </a:r>
          </a:p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Section 3: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 Light"/>
              </a:rPr>
              <a:t>New technologies have changed the appearance and use of maps.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66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" y="1238059"/>
            <a:ext cx="196291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Genomic projections are made by projecting points and lines from a globe onto a piece of paper that touches the globe.</a:t>
            </a:r>
          </a:p>
          <a:p>
            <a:r>
              <a:rPr lang="en-US" dirty="0" smtClean="0"/>
              <a:t>The further away from the point the more distorted the map 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95" y="0"/>
            <a:ext cx="6675120" cy="6675120"/>
          </a:xfrm>
        </p:spPr>
      </p:pic>
    </p:spTree>
    <p:extLst>
      <p:ext uri="{BB962C8B-B14F-4D97-AF65-F5344CB8AC3E}">
        <p14:creationId xmlns:p14="http://schemas.microsoft.com/office/powerpoint/2010/main" val="32665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Topographic maps are detailed maps that show changes in elevation of Earth’s surface.</a:t>
            </a:r>
          </a:p>
          <a:p>
            <a:r>
              <a:rPr lang="en-US" dirty="0" smtClean="0"/>
              <a:t>They also show mountains, rivers, forests, and bridges.</a:t>
            </a:r>
          </a:p>
          <a:p>
            <a:r>
              <a:rPr lang="en-US" dirty="0" smtClean="0"/>
              <a:t>They use lines to represent changes in elevation.</a:t>
            </a:r>
          </a:p>
          <a:p>
            <a:r>
              <a:rPr lang="en-US" dirty="0" smtClean="0"/>
              <a:t>Contour lines represent points of equal elevation.</a:t>
            </a:r>
          </a:p>
        </p:txBody>
      </p:sp>
    </p:spTree>
    <p:extLst>
      <p:ext uri="{BB962C8B-B14F-4D97-AF65-F5344CB8AC3E}">
        <p14:creationId xmlns:p14="http://schemas.microsoft.com/office/powerpoint/2010/main" val="414890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Elevation is above or below sea level.</a:t>
            </a:r>
          </a:p>
          <a:p>
            <a:r>
              <a:rPr lang="en-US" dirty="0" smtClean="0"/>
              <a:t>Contour lines NEVER cross.</a:t>
            </a:r>
          </a:p>
          <a:p>
            <a:r>
              <a:rPr lang="en-US" dirty="0" smtClean="0"/>
              <a:t>Contour intervals is the difference in elevation of 2 side-by-side lines.</a:t>
            </a:r>
          </a:p>
          <a:p>
            <a:r>
              <a:rPr lang="en-US" dirty="0" smtClean="0"/>
              <a:t>Contour lines that are close together mean that the contour interval is great.  This means that the area is steep.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02" y="375530"/>
            <a:ext cx="7213202" cy="6035040"/>
          </a:xfrm>
        </p:spPr>
      </p:pic>
    </p:spTree>
    <p:extLst>
      <p:ext uri="{BB962C8B-B14F-4D97-AF65-F5344CB8AC3E}">
        <p14:creationId xmlns:p14="http://schemas.microsoft.com/office/powerpoint/2010/main" val="1875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Index contours are some contour lines marked by elevation.</a:t>
            </a:r>
          </a:p>
          <a:p>
            <a:r>
              <a:rPr lang="en-US" dirty="0" smtClean="0"/>
              <a:t>They help in determining elevation of a point.</a:t>
            </a:r>
          </a:p>
          <a:p>
            <a:r>
              <a:rPr lang="en-US" dirty="0" smtClean="0"/>
              <a:t>Depression contour lines show points that are lower than the surrounding area.</a:t>
            </a:r>
          </a:p>
          <a:p>
            <a:r>
              <a:rPr lang="en-US" dirty="0" smtClean="0"/>
              <a:t>The contour line has hachure marks.</a:t>
            </a:r>
          </a:p>
          <a:p>
            <a:r>
              <a:rPr lang="en-US" dirty="0" smtClean="0"/>
              <a:t>Gradient refers to the steepness of a slope.</a:t>
            </a:r>
          </a:p>
          <a:p>
            <a:r>
              <a:rPr lang="en-US" dirty="0" smtClean="0"/>
              <a:t>Gradient = change in elevation/distance between two points.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15" y="1024003"/>
            <a:ext cx="4167952" cy="4525963"/>
          </a:xfrm>
        </p:spPr>
      </p:pic>
    </p:spTree>
    <p:extLst>
      <p:ext uri="{BB962C8B-B14F-4D97-AF65-F5344CB8AC3E}">
        <p14:creationId xmlns:p14="http://schemas.microsoft.com/office/powerpoint/2010/main" val="14239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Geologic map is used to show the distribution, arrangement, and types of rocks located below the soil.</a:t>
            </a:r>
          </a:p>
          <a:p>
            <a:r>
              <a:rPr lang="en-US" dirty="0" smtClean="0"/>
              <a:t>Geologists can infer what rocks look like below the surface.</a:t>
            </a:r>
          </a:p>
          <a:p>
            <a:r>
              <a:rPr lang="en-US" dirty="0" smtClean="0"/>
              <a:t>The maps will also show fault lines, bedrock, and geologic formations.</a:t>
            </a:r>
          </a:p>
          <a:p>
            <a:r>
              <a:rPr lang="en-US" dirty="0" smtClean="0"/>
              <a:t>The maps are coded to show the type of rock.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 Science Reference Table – Page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9" y="1075590"/>
            <a:ext cx="7300035" cy="5669280"/>
          </a:xfrm>
        </p:spPr>
      </p:pic>
    </p:spTree>
    <p:extLst>
      <p:ext uri="{BB962C8B-B14F-4D97-AF65-F5344CB8AC3E}">
        <p14:creationId xmlns:p14="http://schemas.microsoft.com/office/powerpoint/2010/main" val="209073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Legends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legends explain what the symbols on a map means.</a:t>
            </a:r>
          </a:p>
          <a:p>
            <a:r>
              <a:rPr lang="en-US" dirty="0" smtClean="0"/>
              <a:t>Map scale is the ratio between distances on a map and actual distances on the surfaces of Earth.</a:t>
            </a:r>
          </a:p>
          <a:p>
            <a:r>
              <a:rPr lang="en-US" dirty="0" smtClean="0"/>
              <a:t>There are verbal scales, graphic scales, and fractional scales.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5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1 – Latitude and 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Maps are flat models of 3-dimensional objects.</a:t>
            </a:r>
          </a:p>
          <a:p>
            <a:r>
              <a:rPr lang="en-US" dirty="0" smtClean="0"/>
              <a:t>Cartography – the science of mapmaking.</a:t>
            </a:r>
          </a:p>
          <a:p>
            <a:r>
              <a:rPr lang="en-US" dirty="0" smtClean="0"/>
              <a:t>Cartographers use an imaginary grid of parallel lines to locate exact points on Earth.</a:t>
            </a:r>
          </a:p>
          <a:p>
            <a:r>
              <a:rPr lang="en-US" dirty="0" smtClean="0"/>
              <a:t>Equator – horizontally circles the Earth between the North and South poles.</a:t>
            </a:r>
          </a:p>
          <a:p>
            <a:r>
              <a:rPr lang="en-US" dirty="0" smtClean="0"/>
              <a:t>This splits the Earth into the Northern and Southern hemisphere.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3 – Remote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Questions:</a:t>
            </a:r>
          </a:p>
          <a:p>
            <a:pPr lvl="1"/>
            <a:r>
              <a:rPr lang="en-US" dirty="0" smtClean="0"/>
              <a:t>What are some of the different types of remote sensing?</a:t>
            </a:r>
          </a:p>
          <a:p>
            <a:pPr lvl="1"/>
            <a:r>
              <a:rPr lang="en-US" dirty="0" smtClean="0"/>
              <a:t>How are satellites and sonar used to map Earth’s surface and its oceans?</a:t>
            </a:r>
          </a:p>
          <a:p>
            <a:pPr lvl="1"/>
            <a:r>
              <a:rPr lang="en-US" dirty="0" smtClean="0"/>
              <a:t>What is the Global Positioning System and how does it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 Satellites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Remote sensing is the process of gathering data about the Earth using instruments on satellites, airplanes, or ships.</a:t>
            </a:r>
          </a:p>
          <a:p>
            <a:r>
              <a:rPr lang="en-US" dirty="0" smtClean="0"/>
              <a:t>Landsat satellites record reflected wavelengths of warmth, from Earth’s surface.</a:t>
            </a:r>
          </a:p>
          <a:p>
            <a:r>
              <a:rPr lang="en-US" dirty="0" smtClean="0"/>
              <a:t>They are often used to aid in natural disaster relief planning, study pollution, the movements of Earth’s plates, and the melting of glaciers and ice caps.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3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OSTM/Jason Satellites measure and map sea surface height.</a:t>
            </a:r>
          </a:p>
          <a:p>
            <a:r>
              <a:rPr lang="en-US" dirty="0" smtClean="0"/>
              <a:t>High frequency signals are transmitted onto the ocean and reflected back to the satellite that calculates the time it takes.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Positioning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Position System (GPS) is a satellite navigation system that allows users to locate their approximate position on Earth.</a:t>
            </a:r>
          </a:p>
          <a:p>
            <a:r>
              <a:rPr lang="en-US" dirty="0" smtClean="0"/>
              <a:t>There are 24 satellites orbiting the Earth.</a:t>
            </a:r>
          </a:p>
          <a:p>
            <a:r>
              <a:rPr lang="en-US" dirty="0" smtClean="0"/>
              <a:t>You need at least 3 satellites to “triangulate” your position.  The more the more accurate is your GPS location.</a:t>
            </a:r>
          </a:p>
          <a:p>
            <a:r>
              <a:rPr lang="en-US" dirty="0" smtClean="0"/>
              <a:t>GPS aids in navigation.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Geographic Information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Geographic Information System (GIS) combines many of he types and styles of maps discussed.</a:t>
            </a:r>
          </a:p>
          <a:p>
            <a:r>
              <a:rPr lang="en-US" dirty="0" smtClean="0"/>
              <a:t>GIS maps used data gathered by researchers to track changes.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85" y="4152379"/>
            <a:ext cx="3817787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1 - 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difference between latitude and longitude?</a:t>
            </a:r>
          </a:p>
          <a:p>
            <a:r>
              <a:rPr lang="en-US" dirty="0" smtClean="0"/>
              <a:t>Why is it important to give a city’s complete coordinates when describing its location?</a:t>
            </a:r>
          </a:p>
          <a:p>
            <a:r>
              <a:rPr lang="en-US" dirty="0" smtClean="0"/>
              <a:t>Why are there different time zones from one geographic area to the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5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Latitude – lines on a map running parallel to the equator.</a:t>
            </a:r>
          </a:p>
          <a:p>
            <a:r>
              <a:rPr lang="en-US" dirty="0" smtClean="0"/>
              <a:t>“Latitude = </a:t>
            </a:r>
            <a:r>
              <a:rPr lang="en-US" dirty="0" err="1" smtClean="0"/>
              <a:t>Flatitude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Latitude is measured in degrees North and South of the equator.</a:t>
            </a:r>
          </a:p>
          <a:p>
            <a:r>
              <a:rPr lang="en-US" dirty="0" smtClean="0"/>
              <a:t>The equator is 0</a:t>
            </a:r>
            <a:r>
              <a:rPr lang="en-US" dirty="0" smtClean="0">
                <a:latin typeface="Calibri"/>
                <a:cs typeface="Calibri"/>
              </a:rPr>
              <a:t>˚.</a:t>
            </a:r>
          </a:p>
          <a:p>
            <a:r>
              <a:rPr lang="en-US" dirty="0" smtClean="0">
                <a:latin typeface="Calibri"/>
                <a:cs typeface="Calibri"/>
              </a:rPr>
              <a:t>The North and South poles are labeled 90˚N and 90˚S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94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Locations North of the Equator are referred to degrees north latitude (N) and locations South are referred to as south latitude (S).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42" y="3186048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Each degree of latitude is about 111 km (diameter of Earth – 40000 km divided by degrees of a sphere - 360</a:t>
            </a:r>
            <a:r>
              <a:rPr lang="en-US" dirty="0" smtClean="0">
                <a:latin typeface="Calibri"/>
                <a:cs typeface="Calibri"/>
              </a:rPr>
              <a:t>°).</a:t>
            </a:r>
          </a:p>
          <a:p>
            <a:r>
              <a:rPr lang="en-US" dirty="0" smtClean="0"/>
              <a:t>To be more precise the degrees are broken down into 60 smaller units called minutes (‘).</a:t>
            </a:r>
          </a:p>
          <a:p>
            <a:r>
              <a:rPr lang="en-US" dirty="0" smtClean="0"/>
              <a:t>The minutes are broken down into 60 smaller units called seconds (‘’).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East Setauket is located at 40</a:t>
            </a:r>
            <a:r>
              <a:rPr lang="en-US" dirty="0" smtClean="0">
                <a:latin typeface="Calibri"/>
                <a:cs typeface="Calibri"/>
              </a:rPr>
              <a:t>°</a:t>
            </a:r>
            <a:r>
              <a:rPr lang="en-US" dirty="0" smtClean="0"/>
              <a:t>55'32</a:t>
            </a:r>
            <a:r>
              <a:rPr lang="en-US" dirty="0"/>
              <a:t>'' </a:t>
            </a:r>
            <a:r>
              <a:rPr lang="en-US" dirty="0" smtClean="0"/>
              <a:t>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56" y="2307986"/>
            <a:ext cx="40195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6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find a positions in east and west directions cartographers use lines of longitude.</a:t>
            </a:r>
          </a:p>
          <a:p>
            <a:r>
              <a:rPr lang="en-US" dirty="0" smtClean="0"/>
              <a:t>Longitude is the distance in degrees east and west of the prime meridian.</a:t>
            </a:r>
          </a:p>
          <a:p>
            <a:r>
              <a:rPr lang="en-US" dirty="0" smtClean="0"/>
              <a:t>Prime Meridian represents 0</a:t>
            </a:r>
            <a:r>
              <a:rPr lang="en-US" dirty="0" smtClean="0">
                <a:latin typeface="Calibri"/>
                <a:cs typeface="Calibri"/>
              </a:rPr>
              <a:t>° longitude.</a:t>
            </a:r>
          </a:p>
          <a:p>
            <a:r>
              <a:rPr lang="en-US" dirty="0" smtClean="0">
                <a:latin typeface="Calibri"/>
                <a:cs typeface="Calibri"/>
              </a:rPr>
              <a:t>The prime meridian passes through Greenwich, England the home of the Royal Naval Observatory.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90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1196</Words>
  <Application>Microsoft Office PowerPoint</Application>
  <PresentationFormat>On-screen Show (4:3)</PresentationFormat>
  <Paragraphs>102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Chapter 2 - Mapping Our World</vt:lpstr>
      <vt:lpstr>PowerPoint Presentation</vt:lpstr>
      <vt:lpstr>Section 1 – Latitude and Longitude</vt:lpstr>
      <vt:lpstr>Section 1 - Essential Questions</vt:lpstr>
      <vt:lpstr>Latitude</vt:lpstr>
      <vt:lpstr>PowerPoint Presentation</vt:lpstr>
      <vt:lpstr>PowerPoint Presentation</vt:lpstr>
      <vt:lpstr>PowerPoint Presentation</vt:lpstr>
      <vt:lpstr>Longitude</vt:lpstr>
      <vt:lpstr>PowerPoint Presentation</vt:lpstr>
      <vt:lpstr>PowerPoint Presentation</vt:lpstr>
      <vt:lpstr>PowerPoint Presentation</vt:lpstr>
      <vt:lpstr>PowerPoint Presentation</vt:lpstr>
      <vt:lpstr>Section 2 – Types of Maps</vt:lpstr>
      <vt:lpstr>Projections</vt:lpstr>
      <vt:lpstr>PowerPoint Presentation</vt:lpstr>
      <vt:lpstr>PowerPoint Presentation</vt:lpstr>
      <vt:lpstr>Conic Projections</vt:lpstr>
      <vt:lpstr>PowerPoint Presentation</vt:lpstr>
      <vt:lpstr>Genomic Projections</vt:lpstr>
      <vt:lpstr>PowerPoint Presentation</vt:lpstr>
      <vt:lpstr>Topographic Maps</vt:lpstr>
      <vt:lpstr>PowerPoint Presentation</vt:lpstr>
      <vt:lpstr>PowerPoint Presentation</vt:lpstr>
      <vt:lpstr>PowerPoint Presentation</vt:lpstr>
      <vt:lpstr>PowerPoint Presentation</vt:lpstr>
      <vt:lpstr>Geologic Maps</vt:lpstr>
      <vt:lpstr>Earth Science Reference Table – Page 3</vt:lpstr>
      <vt:lpstr>Map Legends</vt:lpstr>
      <vt:lpstr>Section 3 – Remote Sensing</vt:lpstr>
      <vt:lpstr>Landsat Satellites</vt:lpstr>
      <vt:lpstr>PowerPoint Presentation</vt:lpstr>
      <vt:lpstr>Global Positioning System</vt:lpstr>
      <vt:lpstr>The Geographic Information System</vt:lpstr>
    </vt:vector>
  </TitlesOfParts>
  <Company>McGraw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</dc:title>
  <dc:creator>gatekeeper</dc:creator>
  <cp:lastModifiedBy>Willie</cp:lastModifiedBy>
  <cp:revision>133</cp:revision>
  <cp:lastPrinted>2013-07-12T13:26:11Z</cp:lastPrinted>
  <dcterms:created xsi:type="dcterms:W3CDTF">2013-07-09T14:24:31Z</dcterms:created>
  <dcterms:modified xsi:type="dcterms:W3CDTF">2017-05-27T18:14:35Z</dcterms:modified>
</cp:coreProperties>
</file>