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6" r:id="rId2"/>
    <p:sldId id="258" r:id="rId3"/>
    <p:sldId id="259" r:id="rId4"/>
    <p:sldId id="260" r:id="rId5"/>
    <p:sldId id="261" r:id="rId6"/>
    <p:sldId id="310" r:id="rId7"/>
    <p:sldId id="262" r:id="rId8"/>
    <p:sldId id="263" r:id="rId9"/>
    <p:sldId id="264" r:id="rId10"/>
    <p:sldId id="311" r:id="rId11"/>
    <p:sldId id="265" r:id="rId12"/>
    <p:sldId id="266" r:id="rId13"/>
    <p:sldId id="267" r:id="rId14"/>
    <p:sldId id="268" r:id="rId15"/>
    <p:sldId id="269" r:id="rId16"/>
    <p:sldId id="272" r:id="rId17"/>
    <p:sldId id="273" r:id="rId18"/>
    <p:sldId id="274" r:id="rId19"/>
    <p:sldId id="275" r:id="rId20"/>
    <p:sldId id="276" r:id="rId21"/>
    <p:sldId id="277" r:id="rId22"/>
    <p:sldId id="279" r:id="rId23"/>
    <p:sldId id="278" r:id="rId24"/>
    <p:sldId id="280" r:id="rId25"/>
    <p:sldId id="289" r:id="rId26"/>
    <p:sldId id="287" r:id="rId27"/>
    <p:sldId id="286" r:id="rId28"/>
    <p:sldId id="288" r:id="rId29"/>
    <p:sldId id="291" r:id="rId30"/>
    <p:sldId id="290"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12" r:id="rId48"/>
    <p:sldId id="308" r:id="rId49"/>
    <p:sldId id="313" r:id="rId50"/>
    <p:sldId id="309"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BE71FF"/>
    <a:srgbClr val="9CCB0D"/>
    <a:srgbClr val="A6D70E"/>
    <a:srgbClr val="8DD705"/>
    <a:srgbClr val="86CB07"/>
    <a:srgbClr val="73BF08"/>
    <a:srgbClr val="6DB30A"/>
    <a:srgbClr val="B90000"/>
    <a:srgbClr val="B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81" autoAdjust="0"/>
  </p:normalViewPr>
  <p:slideViewPr>
    <p:cSldViewPr snapToGrid="0" snapToObjects="1">
      <p:cViewPr>
        <p:scale>
          <a:sx n="100" d="100"/>
          <a:sy n="100" d="100"/>
        </p:scale>
        <p:origin x="-492" y="8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E1E633-957F-428E-B060-05CA1B9B1E76}" type="datetimeFigureOut">
              <a:rPr lang="en-US" smtClean="0"/>
              <a:t>6/22/2017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12D719-ABB2-4D42-9EDB-3B77969CB7BA}" type="slidenum">
              <a:rPr lang="en-US" smtClean="0"/>
              <a:t>‹#›</a:t>
            </a:fld>
            <a:endParaRPr lang="en-US"/>
          </a:p>
        </p:txBody>
      </p:sp>
    </p:spTree>
    <p:extLst>
      <p:ext uri="{BB962C8B-B14F-4D97-AF65-F5344CB8AC3E}">
        <p14:creationId xmlns:p14="http://schemas.microsoft.com/office/powerpoint/2010/main" val="3264042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75200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65114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26355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2156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DF1B3-84ED-1A4A-A5E2-67B782020111}"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04476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CDF1B3-84ED-1A4A-A5E2-67B782020111}" type="datetimeFigureOut">
              <a:rPr lang="en-US" smtClean="0"/>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02285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CDF1B3-84ED-1A4A-A5E2-67B782020111}" type="datetimeFigureOut">
              <a:rPr lang="en-US" smtClean="0"/>
              <a:t>6/22/2017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4504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CDF1B3-84ED-1A4A-A5E2-67B782020111}" type="datetimeFigureOut">
              <a:rPr lang="en-US" smtClean="0"/>
              <a:t>6/22/2017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99968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DF1B3-84ED-1A4A-A5E2-67B782020111}" type="datetimeFigureOut">
              <a:rPr lang="en-US" smtClean="0"/>
              <a:t>6/22/2017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15185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3788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89132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DF1B3-84ED-1A4A-A5E2-67B782020111}" type="datetimeFigureOut">
              <a:rPr lang="en-US" smtClean="0"/>
              <a:t>6/22/2017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D8EA9-83C7-2A40-963C-9206A057D9F3}" type="slidenum">
              <a:rPr lang="en-US" smtClean="0"/>
              <a:t>‹#›</a:t>
            </a:fld>
            <a:endParaRPr lang="en-US"/>
          </a:p>
        </p:txBody>
      </p:sp>
    </p:spTree>
    <p:extLst>
      <p:ext uri="{BB962C8B-B14F-4D97-AF65-F5344CB8AC3E}">
        <p14:creationId xmlns:p14="http://schemas.microsoft.com/office/powerpoint/2010/main" val="7995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GcqSj43evE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RJCidfj-x9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youtube.com/watch?v=oWzdgBNfhQ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862" y="1083192"/>
            <a:ext cx="8238938" cy="868271"/>
          </a:xfrm>
        </p:spPr>
        <p:txBody>
          <a:bodyPr lIns="0" tIns="0" bIns="0" anchor="t" anchorCtr="0">
            <a:noAutofit/>
          </a:bodyPr>
          <a:lstStyle/>
          <a:p>
            <a:pPr algn="l"/>
            <a:r>
              <a:rPr lang="en-US" b="1" dirty="0" smtClean="0">
                <a:solidFill>
                  <a:srgbClr val="6600FF"/>
                </a:solidFill>
                <a:uFill>
                  <a:solidFill>
                    <a:schemeClr val="bg1">
                      <a:lumMod val="75000"/>
                    </a:schemeClr>
                  </a:solidFill>
                </a:uFill>
                <a:latin typeface="Helvetica"/>
                <a:cs typeface="Helvetica"/>
              </a:rPr>
              <a:t>Earthquakes</a:t>
            </a:r>
            <a:endParaRPr lang="en-US" b="1" dirty="0">
              <a:solidFill>
                <a:srgbClr val="6600FF"/>
              </a:solidFill>
              <a:uFill>
                <a:solidFill>
                  <a:schemeClr val="bg1">
                    <a:lumMod val="75000"/>
                  </a:schemeClr>
                </a:solidFill>
              </a:uFill>
              <a:latin typeface="Helvetica"/>
              <a:cs typeface="Helvetica"/>
            </a:endParaRPr>
          </a:p>
        </p:txBody>
      </p:sp>
      <p:sp>
        <p:nvSpPr>
          <p:cNvPr id="3" name="Subtitle 2"/>
          <p:cNvSpPr>
            <a:spLocks noGrp="1"/>
          </p:cNvSpPr>
          <p:nvPr>
            <p:ph type="subTitle" idx="1"/>
          </p:nvPr>
        </p:nvSpPr>
        <p:spPr>
          <a:xfrm>
            <a:off x="447862" y="2300671"/>
            <a:ext cx="8238937" cy="3513666"/>
          </a:xfrm>
        </p:spPr>
        <p:txBody>
          <a:bodyPr lIns="0" tIns="0" rIns="0" bIns="0">
            <a:normAutofit/>
          </a:bodyPr>
          <a:lstStyle/>
          <a:p>
            <a:pPr algn="l"/>
            <a:r>
              <a:rPr lang="en-US" sz="2800" b="1" dirty="0" smtClean="0">
                <a:latin typeface="Helvetica"/>
                <a:cs typeface="Helvetica"/>
              </a:rPr>
              <a:t>Section 1:  </a:t>
            </a:r>
            <a:r>
              <a:rPr lang="en-US" sz="2800" dirty="0" smtClean="0">
                <a:solidFill>
                  <a:schemeClr val="tx1"/>
                </a:solidFill>
                <a:latin typeface="Helvetica"/>
                <a:cs typeface="Helvetica"/>
              </a:rPr>
              <a:t>Forces Within Earth</a:t>
            </a:r>
          </a:p>
          <a:p>
            <a:pPr algn="l"/>
            <a:r>
              <a:rPr lang="en-US" sz="2800" b="1" dirty="0" smtClean="0">
                <a:latin typeface="Helvetica"/>
                <a:cs typeface="Helvetica"/>
              </a:rPr>
              <a:t>Section 2:  </a:t>
            </a:r>
            <a:r>
              <a:rPr lang="en-US" sz="2800" dirty="0" smtClean="0">
                <a:solidFill>
                  <a:srgbClr val="000000"/>
                </a:solidFill>
                <a:latin typeface="Helvetica"/>
                <a:cs typeface="Helvetica"/>
              </a:rPr>
              <a:t>Seismic Waves and Earth’s Interior</a:t>
            </a:r>
          </a:p>
          <a:p>
            <a:pPr algn="l"/>
            <a:r>
              <a:rPr lang="en-US" sz="2800" b="1" dirty="0">
                <a:latin typeface="Helvetica"/>
                <a:cs typeface="Helvetica"/>
              </a:rPr>
              <a:t>Section </a:t>
            </a:r>
            <a:r>
              <a:rPr lang="en-US" sz="2800" b="1" dirty="0" smtClean="0">
                <a:latin typeface="Helvetica"/>
                <a:cs typeface="Helvetica"/>
              </a:rPr>
              <a:t>3:  </a:t>
            </a:r>
            <a:r>
              <a:rPr lang="en-US" sz="2800" dirty="0" smtClean="0">
                <a:solidFill>
                  <a:srgbClr val="000000"/>
                </a:solidFill>
                <a:latin typeface="Helvetica"/>
                <a:cs typeface="Helvetica"/>
              </a:rPr>
              <a:t>Measuring and Locating Earthquakes</a:t>
            </a:r>
          </a:p>
          <a:p>
            <a:pPr algn="l"/>
            <a:r>
              <a:rPr lang="en-US" sz="2800" b="1" dirty="0">
                <a:latin typeface="Helvetica"/>
                <a:cs typeface="Helvetica"/>
              </a:rPr>
              <a:t>Section </a:t>
            </a:r>
            <a:r>
              <a:rPr lang="en-US" sz="2800" b="1" dirty="0" smtClean="0">
                <a:latin typeface="Helvetica"/>
                <a:cs typeface="Helvetica"/>
              </a:rPr>
              <a:t>4:  </a:t>
            </a:r>
            <a:r>
              <a:rPr lang="en-US" sz="2800" dirty="0" smtClean="0">
                <a:solidFill>
                  <a:srgbClr val="000000"/>
                </a:solidFill>
                <a:latin typeface="Helvetica"/>
                <a:cs typeface="Helvetica"/>
              </a:rPr>
              <a:t>Earthquakes and Society</a:t>
            </a:r>
          </a:p>
        </p:txBody>
      </p:sp>
    </p:spTree>
    <p:extLst>
      <p:ext uri="{BB962C8B-B14F-4D97-AF65-F5344CB8AC3E}">
        <p14:creationId xmlns:p14="http://schemas.microsoft.com/office/powerpoint/2010/main" val="365925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75" y="1417638"/>
            <a:ext cx="8911258" cy="3867150"/>
          </a:xfrm>
        </p:spPr>
      </p:pic>
    </p:spTree>
    <p:extLst>
      <p:ext uri="{BB962C8B-B14F-4D97-AF65-F5344CB8AC3E}">
        <p14:creationId xmlns:p14="http://schemas.microsoft.com/office/powerpoint/2010/main" val="3220744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 Waves</a:t>
            </a:r>
            <a:endParaRPr lang="en-US" dirty="0"/>
          </a:p>
        </p:txBody>
      </p:sp>
      <p:sp>
        <p:nvSpPr>
          <p:cNvPr id="3" name="Content Placeholder 2"/>
          <p:cNvSpPr>
            <a:spLocks noGrp="1"/>
          </p:cNvSpPr>
          <p:nvPr>
            <p:ph idx="1"/>
          </p:nvPr>
        </p:nvSpPr>
        <p:spPr/>
        <p:txBody>
          <a:bodyPr/>
          <a:lstStyle/>
          <a:p>
            <a:r>
              <a:rPr lang="en-US" dirty="0" smtClean="0"/>
              <a:t>As stress builds on rocks and it is released it is called an earthquake.</a:t>
            </a:r>
          </a:p>
          <a:p>
            <a:r>
              <a:rPr lang="en-US" dirty="0" smtClean="0"/>
              <a:t>The vibrations of the ground produced by an earthquake are called seismic waves.</a:t>
            </a:r>
          </a:p>
          <a:p>
            <a:r>
              <a:rPr lang="en-US" dirty="0" smtClean="0"/>
              <a:t>Every earthquake generates three types of seismic waves – primary, secondary, and surface waves.</a:t>
            </a:r>
          </a:p>
          <a:p>
            <a:endParaRPr lang="en-US" dirty="0"/>
          </a:p>
        </p:txBody>
      </p:sp>
    </p:spTree>
    <p:extLst>
      <p:ext uri="{BB962C8B-B14F-4D97-AF65-F5344CB8AC3E}">
        <p14:creationId xmlns:p14="http://schemas.microsoft.com/office/powerpoint/2010/main" val="138089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Waves</a:t>
            </a:r>
            <a:endParaRPr lang="en-US" dirty="0"/>
          </a:p>
        </p:txBody>
      </p:sp>
      <p:sp>
        <p:nvSpPr>
          <p:cNvPr id="3" name="Content Placeholder 2"/>
          <p:cNvSpPr>
            <a:spLocks noGrp="1"/>
          </p:cNvSpPr>
          <p:nvPr>
            <p:ph idx="1"/>
          </p:nvPr>
        </p:nvSpPr>
        <p:spPr/>
        <p:txBody>
          <a:bodyPr/>
          <a:lstStyle/>
          <a:p>
            <a:r>
              <a:rPr lang="en-US" dirty="0" smtClean="0"/>
              <a:t>Also referred to as P-waves.</a:t>
            </a:r>
          </a:p>
          <a:p>
            <a:r>
              <a:rPr lang="en-US" b="1" dirty="0" smtClean="0"/>
              <a:t>P</a:t>
            </a:r>
            <a:r>
              <a:rPr lang="en-US" dirty="0" smtClean="0"/>
              <a:t>rimary (First)</a:t>
            </a:r>
          </a:p>
          <a:p>
            <a:r>
              <a:rPr lang="en-US" b="1" dirty="0" smtClean="0"/>
              <a:t>P</a:t>
            </a:r>
            <a:r>
              <a:rPr lang="en-US" dirty="0" smtClean="0"/>
              <a:t>ush and </a:t>
            </a:r>
            <a:r>
              <a:rPr lang="en-US" b="1" dirty="0" smtClean="0"/>
              <a:t>P</a:t>
            </a:r>
            <a:r>
              <a:rPr lang="en-US" dirty="0" smtClean="0"/>
              <a:t>ull rocks in the direction along which the wave travels (</a:t>
            </a:r>
            <a:r>
              <a:rPr lang="en-US" b="1" dirty="0" smtClean="0"/>
              <a:t>P</a:t>
            </a:r>
            <a:r>
              <a:rPr lang="en-US" dirty="0" smtClean="0"/>
              <a:t>erpendicular).</a:t>
            </a:r>
          </a:p>
          <a:p>
            <a:r>
              <a:rPr lang="en-US" dirty="0" smtClean="0"/>
              <a:t>Fast (</a:t>
            </a:r>
            <a:r>
              <a:rPr lang="en-US" b="1" dirty="0" err="1" smtClean="0"/>
              <a:t>P</a:t>
            </a:r>
            <a:r>
              <a:rPr lang="en-US" dirty="0" err="1" smtClean="0"/>
              <a:t>hast</a:t>
            </a:r>
            <a:r>
              <a:rPr lang="en-US" dirty="0" smtClean="0"/>
              <a:t>)</a:t>
            </a:r>
          </a:p>
          <a:p>
            <a:r>
              <a:rPr lang="en-US" dirty="0" smtClean="0"/>
              <a:t>Move through all </a:t>
            </a:r>
            <a:r>
              <a:rPr lang="en-US" b="1" dirty="0" smtClean="0"/>
              <a:t>P</a:t>
            </a:r>
            <a:r>
              <a:rPr lang="en-US" dirty="0" smtClean="0"/>
              <a:t>hases (solids, liquids, and gases).</a:t>
            </a:r>
            <a:endParaRPr lang="en-US" dirty="0"/>
          </a:p>
        </p:txBody>
      </p:sp>
    </p:spTree>
    <p:extLst>
      <p:ext uri="{BB962C8B-B14F-4D97-AF65-F5344CB8AC3E}">
        <p14:creationId xmlns:p14="http://schemas.microsoft.com/office/powerpoint/2010/main" val="236535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Waves</a:t>
            </a:r>
            <a:endParaRPr lang="en-US" dirty="0"/>
          </a:p>
        </p:txBody>
      </p:sp>
      <p:sp>
        <p:nvSpPr>
          <p:cNvPr id="3" name="Content Placeholder 2"/>
          <p:cNvSpPr>
            <a:spLocks noGrp="1"/>
          </p:cNvSpPr>
          <p:nvPr>
            <p:ph idx="1"/>
          </p:nvPr>
        </p:nvSpPr>
        <p:spPr/>
        <p:txBody>
          <a:bodyPr/>
          <a:lstStyle/>
          <a:p>
            <a:r>
              <a:rPr lang="en-US" dirty="0" smtClean="0"/>
              <a:t>Called S-waves.</a:t>
            </a:r>
          </a:p>
          <a:p>
            <a:r>
              <a:rPr lang="en-US" b="1" dirty="0" smtClean="0"/>
              <a:t>S</a:t>
            </a:r>
            <a:r>
              <a:rPr lang="en-US" dirty="0" smtClean="0"/>
              <a:t>econd set of waves.</a:t>
            </a:r>
          </a:p>
          <a:p>
            <a:r>
              <a:rPr lang="en-US" b="1" dirty="0" smtClean="0"/>
              <a:t>S</a:t>
            </a:r>
            <a:r>
              <a:rPr lang="en-US" dirty="0" smtClean="0"/>
              <a:t>lower that P-waves.</a:t>
            </a:r>
          </a:p>
          <a:p>
            <a:r>
              <a:rPr lang="en-US" dirty="0" smtClean="0"/>
              <a:t>Move up and down like a sideways </a:t>
            </a:r>
            <a:r>
              <a:rPr lang="en-US" b="1" dirty="0" smtClean="0"/>
              <a:t>S</a:t>
            </a:r>
            <a:r>
              <a:rPr lang="en-US" dirty="0" smtClean="0"/>
              <a:t>.</a:t>
            </a:r>
          </a:p>
          <a:p>
            <a:r>
              <a:rPr lang="en-US" dirty="0" smtClean="0"/>
              <a:t>Moves through </a:t>
            </a:r>
            <a:r>
              <a:rPr lang="en-US" b="1" dirty="0" smtClean="0"/>
              <a:t>S</a:t>
            </a:r>
            <a:r>
              <a:rPr lang="en-US" dirty="0" smtClean="0"/>
              <a:t>olids.</a:t>
            </a:r>
          </a:p>
          <a:p>
            <a:pPr marL="0" indent="0">
              <a:buNone/>
            </a:pPr>
            <a:endParaRPr lang="en-US" dirty="0"/>
          </a:p>
        </p:txBody>
      </p:sp>
    </p:spTree>
    <p:extLst>
      <p:ext uri="{BB962C8B-B14F-4D97-AF65-F5344CB8AC3E}">
        <p14:creationId xmlns:p14="http://schemas.microsoft.com/office/powerpoint/2010/main" val="378104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Waves</a:t>
            </a:r>
            <a:endParaRPr lang="en-US" dirty="0"/>
          </a:p>
        </p:txBody>
      </p:sp>
      <p:sp>
        <p:nvSpPr>
          <p:cNvPr id="3" name="Content Placeholder 2"/>
          <p:cNvSpPr>
            <a:spLocks noGrp="1"/>
          </p:cNvSpPr>
          <p:nvPr>
            <p:ph idx="1"/>
          </p:nvPr>
        </p:nvSpPr>
        <p:spPr/>
        <p:txBody>
          <a:bodyPr/>
          <a:lstStyle/>
          <a:p>
            <a:r>
              <a:rPr lang="en-US" dirty="0" smtClean="0"/>
              <a:t>The third and slowest type which travel along Earth’s surface.</a:t>
            </a:r>
          </a:p>
          <a:p>
            <a:r>
              <a:rPr lang="en-US" dirty="0" smtClean="0"/>
              <a:t>Cause the ground to move up and down like waves.</a:t>
            </a:r>
          </a:p>
          <a:p>
            <a:r>
              <a:rPr lang="en-US" dirty="0" smtClean="0"/>
              <a:t>They are the most destructive because they cause the most movement of the ground and last the longest.</a:t>
            </a:r>
            <a:endParaRPr lang="en-US" dirty="0"/>
          </a:p>
        </p:txBody>
      </p:sp>
    </p:spTree>
    <p:extLst>
      <p:ext uri="{BB962C8B-B14F-4D97-AF65-F5344CB8AC3E}">
        <p14:creationId xmlns:p14="http://schemas.microsoft.com/office/powerpoint/2010/main" val="348483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Focus of an earthquake is where the failure of rock originated within Earth.</a:t>
            </a:r>
          </a:p>
          <a:p>
            <a:r>
              <a:rPr lang="en-US" dirty="0" smtClean="0"/>
              <a:t>The focus is usually several kilometers within Earth.</a:t>
            </a:r>
          </a:p>
          <a:p>
            <a:r>
              <a:rPr lang="en-US" dirty="0" smtClean="0"/>
              <a:t>The epicenter is the point on Earth’s surface directly above the focus.</a:t>
            </a:r>
            <a:endParaRPr lang="en-US" dirty="0"/>
          </a:p>
        </p:txBody>
      </p:sp>
    </p:spTree>
    <p:extLst>
      <p:ext uri="{BB962C8B-B14F-4D97-AF65-F5344CB8AC3E}">
        <p14:creationId xmlns:p14="http://schemas.microsoft.com/office/powerpoint/2010/main" val="232932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2 – Seismic Waves and Earth’s Interior</a:t>
            </a:r>
          </a:p>
        </p:txBody>
      </p:sp>
      <p:sp>
        <p:nvSpPr>
          <p:cNvPr id="3" name="Content Placeholder 2"/>
          <p:cNvSpPr>
            <a:spLocks noGrp="1"/>
          </p:cNvSpPr>
          <p:nvPr>
            <p:ph idx="1"/>
          </p:nvPr>
        </p:nvSpPr>
        <p:spPr/>
        <p:txBody>
          <a:bodyPr/>
          <a:lstStyle/>
          <a:p>
            <a:r>
              <a:rPr lang="en-US" dirty="0" smtClean="0"/>
              <a:t>Essential Questions:</a:t>
            </a:r>
          </a:p>
          <a:p>
            <a:pPr lvl="1"/>
            <a:r>
              <a:rPr lang="en-US" dirty="0" smtClean="0"/>
              <a:t>How does a seismometer work?</a:t>
            </a:r>
          </a:p>
          <a:p>
            <a:pPr lvl="1"/>
            <a:r>
              <a:rPr lang="en-US" dirty="0" smtClean="0"/>
              <a:t>How have seismic waves been used to determine the structure and composition of Earth’s interior?</a:t>
            </a:r>
          </a:p>
          <a:p>
            <a:pPr lvl="1"/>
            <a:endParaRPr lang="en-US" dirty="0"/>
          </a:p>
        </p:txBody>
      </p:sp>
    </p:spTree>
    <p:extLst>
      <p:ext uri="{BB962C8B-B14F-4D97-AF65-F5344CB8AC3E}">
        <p14:creationId xmlns:p14="http://schemas.microsoft.com/office/powerpoint/2010/main" val="330105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Seismometers and Seismograms</a:t>
            </a:r>
            <a:endParaRPr lang="en-US" dirty="0"/>
          </a:p>
        </p:txBody>
      </p:sp>
      <p:sp>
        <p:nvSpPr>
          <p:cNvPr id="3" name="Content Placeholder 2"/>
          <p:cNvSpPr>
            <a:spLocks noGrp="1"/>
          </p:cNvSpPr>
          <p:nvPr>
            <p:ph idx="1"/>
          </p:nvPr>
        </p:nvSpPr>
        <p:spPr/>
        <p:txBody>
          <a:bodyPr/>
          <a:lstStyle/>
          <a:p>
            <a:r>
              <a:rPr lang="en-US" dirty="0" smtClean="0"/>
              <a:t>Most vibrations caused by seismic waves are not felt but can be measured by sensitive instruments.</a:t>
            </a:r>
          </a:p>
          <a:p>
            <a:r>
              <a:rPr lang="en-US" dirty="0" smtClean="0"/>
              <a:t>Seismometer is an instrument with a rotating drum covered with a sheet of paper, a pen, and a pendulum.</a:t>
            </a:r>
          </a:p>
          <a:p>
            <a:r>
              <a:rPr lang="en-US" dirty="0" smtClean="0"/>
              <a:t>The shaking of the ground causes the pendulum to move.</a:t>
            </a:r>
            <a:endParaRPr lang="en-US" dirty="0"/>
          </a:p>
        </p:txBody>
      </p:sp>
    </p:spTree>
    <p:extLst>
      <p:ext uri="{BB962C8B-B14F-4D97-AF65-F5344CB8AC3E}">
        <p14:creationId xmlns:p14="http://schemas.microsoft.com/office/powerpoint/2010/main" val="169111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paper record produced by the seismometer is called a seismogram.</a:t>
            </a:r>
          </a:p>
          <a:p>
            <a:endParaRPr lang="en-US" dirty="0" smtClean="0"/>
          </a:p>
        </p:txBody>
      </p:sp>
    </p:spTree>
    <p:extLst>
      <p:ext uri="{BB962C8B-B14F-4D97-AF65-F5344CB8AC3E}">
        <p14:creationId xmlns:p14="http://schemas.microsoft.com/office/powerpoint/2010/main" val="416755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Seismogram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3925" y="1133474"/>
            <a:ext cx="7267575" cy="5605118"/>
          </a:xfrm>
        </p:spPr>
      </p:pic>
    </p:spTree>
    <p:extLst>
      <p:ext uri="{BB962C8B-B14F-4D97-AF65-F5344CB8AC3E}">
        <p14:creationId xmlns:p14="http://schemas.microsoft.com/office/powerpoint/2010/main" val="129603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3283"/>
            <a:ext cx="8229600" cy="4173157"/>
          </a:xfrm>
        </p:spPr>
        <p:txBody>
          <a:bodyPr lIns="0" tIns="0">
            <a:normAutofit/>
          </a:bodyPr>
          <a:lstStyle/>
          <a:p>
            <a:r>
              <a:rPr lang="en-US" sz="2400" b="1" dirty="0">
                <a:solidFill>
                  <a:schemeClr val="tx1">
                    <a:lumMod val="50000"/>
                    <a:lumOff val="50000"/>
                  </a:schemeClr>
                </a:solidFill>
                <a:latin typeface="Helvetica"/>
                <a:cs typeface="Helvetica"/>
              </a:rPr>
              <a:t>Section 1: </a:t>
            </a:r>
            <a:r>
              <a:rPr lang="en-US" sz="2400" dirty="0">
                <a:latin typeface="Helvetica Light"/>
                <a:cs typeface="Helvetica Light"/>
              </a:rPr>
              <a:t>Faults form when the forces acting on rock exceed the rock’s strength.</a:t>
            </a:r>
          </a:p>
          <a:p>
            <a:r>
              <a:rPr lang="en-US" sz="2400" b="1" dirty="0" smtClean="0">
                <a:solidFill>
                  <a:schemeClr val="tx1">
                    <a:lumMod val="50000"/>
                    <a:lumOff val="50000"/>
                  </a:schemeClr>
                </a:solidFill>
                <a:latin typeface="Helvetica"/>
                <a:cs typeface="Helvetica"/>
              </a:rPr>
              <a:t>Section 2: </a:t>
            </a:r>
            <a:r>
              <a:rPr lang="en-US" sz="2400" dirty="0">
                <a:latin typeface="Helvetica Light"/>
                <a:cs typeface="Helvetica"/>
              </a:rPr>
              <a:t>Seismic waves can be used to make images of the internal structure of Earth.</a:t>
            </a:r>
          </a:p>
          <a:p>
            <a:r>
              <a:rPr lang="en-US" sz="2400" b="1" dirty="0" smtClean="0">
                <a:solidFill>
                  <a:schemeClr val="tx1">
                    <a:lumMod val="50000"/>
                    <a:lumOff val="50000"/>
                  </a:schemeClr>
                </a:solidFill>
                <a:latin typeface="Helvetica"/>
                <a:cs typeface="Helvetica"/>
              </a:rPr>
              <a:t>Section 3:</a:t>
            </a:r>
            <a:r>
              <a:rPr lang="en-US" sz="2400" dirty="0">
                <a:latin typeface="Helvetica Light"/>
              </a:rPr>
              <a:t> Scientists measure the strength and chart the </a:t>
            </a:r>
            <a:r>
              <a:rPr lang="en-US" sz="2400" dirty="0" smtClean="0">
                <a:latin typeface="Helvetica Light"/>
              </a:rPr>
              <a:t>location </a:t>
            </a:r>
            <a:r>
              <a:rPr lang="en-US" sz="2400" dirty="0">
                <a:latin typeface="Helvetica Light"/>
              </a:rPr>
              <a:t>of earthquakes using seismic waves</a:t>
            </a:r>
            <a:r>
              <a:rPr lang="en-US" sz="2400" dirty="0" smtClean="0">
                <a:latin typeface="Helvetica Light"/>
              </a:rPr>
              <a:t>.</a:t>
            </a:r>
          </a:p>
          <a:p>
            <a:r>
              <a:rPr lang="en-US" sz="2400" b="1" dirty="0">
                <a:solidFill>
                  <a:schemeClr val="tx1">
                    <a:lumMod val="50000"/>
                    <a:lumOff val="50000"/>
                  </a:schemeClr>
                </a:solidFill>
                <a:latin typeface="Helvetica"/>
                <a:cs typeface="Helvetica"/>
              </a:rPr>
              <a:t>Section </a:t>
            </a:r>
            <a:r>
              <a:rPr lang="en-US" sz="2400" b="1" dirty="0" smtClean="0">
                <a:solidFill>
                  <a:schemeClr val="tx1">
                    <a:lumMod val="50000"/>
                    <a:lumOff val="50000"/>
                  </a:schemeClr>
                </a:solidFill>
                <a:latin typeface="Helvetica"/>
                <a:cs typeface="Helvetica"/>
              </a:rPr>
              <a:t>4:</a:t>
            </a:r>
            <a:r>
              <a:rPr lang="en-US" sz="2400" dirty="0">
                <a:latin typeface="Helvetica Light"/>
              </a:rPr>
              <a:t> The probability of an earthquake’s occurrence is determined from the history of earthquakes and knowing where and how quickly strain accumulates.</a:t>
            </a:r>
          </a:p>
        </p:txBody>
      </p:sp>
      <p:pic>
        <p:nvPicPr>
          <p:cNvPr id="5" name="Picture 4"/>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477520" y="1238059"/>
            <a:ext cx="1962912" cy="310896"/>
          </a:xfrm>
          <a:prstGeom prst="rect">
            <a:avLst/>
          </a:prstGeom>
        </p:spPr>
      </p:pic>
    </p:spTree>
    <p:extLst>
      <p:ext uri="{BB962C8B-B14F-4D97-AF65-F5344CB8AC3E}">
        <p14:creationId xmlns:p14="http://schemas.microsoft.com/office/powerpoint/2010/main" val="206075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Travel-Time Curves</a:t>
            </a:r>
            <a:endParaRPr lang="en-US" dirty="0"/>
          </a:p>
        </p:txBody>
      </p:sp>
      <p:sp>
        <p:nvSpPr>
          <p:cNvPr id="3" name="Content Placeholder 2"/>
          <p:cNvSpPr>
            <a:spLocks noGrp="1"/>
          </p:cNvSpPr>
          <p:nvPr>
            <p:ph idx="1"/>
          </p:nvPr>
        </p:nvSpPr>
        <p:spPr/>
        <p:txBody>
          <a:bodyPr/>
          <a:lstStyle/>
          <a:p>
            <a:r>
              <a:rPr lang="en-US" dirty="0" smtClean="0"/>
              <a:t>Travel-time curves show how long it takes for P-waves and S-waves to reach seismic stations from a earthquakes epicenter.</a:t>
            </a:r>
            <a:endParaRPr lang="en-US" dirty="0"/>
          </a:p>
        </p:txBody>
      </p:sp>
    </p:spTree>
    <p:extLst>
      <p:ext uri="{BB962C8B-B14F-4D97-AF65-F5344CB8AC3E}">
        <p14:creationId xmlns:p14="http://schemas.microsoft.com/office/powerpoint/2010/main" val="62136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3223" y="152401"/>
            <a:ext cx="5290256" cy="6581774"/>
          </a:xfrm>
        </p:spPr>
      </p:pic>
    </p:spTree>
    <p:extLst>
      <p:ext uri="{BB962C8B-B14F-4D97-AF65-F5344CB8AC3E}">
        <p14:creationId xmlns:p14="http://schemas.microsoft.com/office/powerpoint/2010/main" val="356938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the Travel-Time Curve</a:t>
            </a:r>
          </a:p>
        </p:txBody>
      </p:sp>
      <p:sp>
        <p:nvSpPr>
          <p:cNvPr id="3" name="Content Placeholder 2"/>
          <p:cNvSpPr>
            <a:spLocks noGrp="1"/>
          </p:cNvSpPr>
          <p:nvPr>
            <p:ph idx="1"/>
          </p:nvPr>
        </p:nvSpPr>
        <p:spPr/>
        <p:txBody>
          <a:bodyPr/>
          <a:lstStyle/>
          <a:p>
            <a:r>
              <a:rPr lang="en-US" dirty="0" smtClean="0"/>
              <a:t>The x-axis is the distance from the epicenter of the recording station.</a:t>
            </a:r>
          </a:p>
          <a:p>
            <a:r>
              <a:rPr lang="en-US" dirty="0" smtClean="0"/>
              <a:t>The y-axis is the time since the earthquake occurred in minutes.</a:t>
            </a:r>
          </a:p>
          <a:p>
            <a:r>
              <a:rPr lang="en-US" dirty="0" smtClean="0"/>
              <a:t>At 0 the lines touch, as you get further away from the epicenter the arrival time difference of the p and s-wave increases.</a:t>
            </a:r>
            <a:endParaRPr lang="en-US" dirty="0"/>
          </a:p>
        </p:txBody>
      </p:sp>
    </p:spTree>
    <p:extLst>
      <p:ext uri="{BB962C8B-B14F-4D97-AF65-F5344CB8AC3E}">
        <p14:creationId xmlns:p14="http://schemas.microsoft.com/office/powerpoint/2010/main" val="410736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 </a:t>
            </a:r>
            <a:r>
              <a:rPr lang="en-US" dirty="0" smtClean="0"/>
              <a:t>P-wave </a:t>
            </a:r>
            <a:r>
              <a:rPr lang="en-US" dirty="0" smtClean="0"/>
              <a:t>arrives first.</a:t>
            </a:r>
          </a:p>
          <a:p>
            <a:r>
              <a:rPr lang="en-US" dirty="0" smtClean="0"/>
              <a:t>Then the </a:t>
            </a:r>
            <a:r>
              <a:rPr lang="en-US" dirty="0" smtClean="0"/>
              <a:t>S-wave</a:t>
            </a:r>
            <a:r>
              <a:rPr lang="en-US" dirty="0" smtClean="0"/>
              <a:t>.</a:t>
            </a:r>
          </a:p>
          <a:p>
            <a:r>
              <a:rPr lang="en-US" dirty="0" smtClean="0"/>
              <a:t>The distance between the </a:t>
            </a:r>
            <a:r>
              <a:rPr lang="en-US" dirty="0" smtClean="0"/>
              <a:t>P-wave </a:t>
            </a:r>
            <a:r>
              <a:rPr lang="en-US" dirty="0" smtClean="0"/>
              <a:t>and </a:t>
            </a:r>
            <a:r>
              <a:rPr lang="en-US" dirty="0" smtClean="0"/>
              <a:t>S-wave </a:t>
            </a:r>
            <a:r>
              <a:rPr lang="en-US" dirty="0" smtClean="0"/>
              <a:t>increases as the distance from the epicenter increases.</a:t>
            </a:r>
            <a:endParaRPr lang="en-US" dirty="0"/>
          </a:p>
        </p:txBody>
      </p:sp>
    </p:spTree>
    <p:extLst>
      <p:ext uri="{BB962C8B-B14F-4D97-AF65-F5344CB8AC3E}">
        <p14:creationId xmlns:p14="http://schemas.microsoft.com/office/powerpoint/2010/main" val="424451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026" descr="D:\earths crust\3_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8300" y="429286"/>
            <a:ext cx="5800725" cy="5857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53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altLang="en-US" dirty="0">
                <a:solidFill>
                  <a:srgbClr val="000000"/>
                </a:solidFill>
                <a:cs typeface="Times New Roman" charset="0"/>
              </a:rPr>
              <a:t>To calculate the distance to an epicenter</a:t>
            </a:r>
            <a:r>
              <a:rPr lang="en-US" altLang="en-US" sz="2400" dirty="0" smtClean="0">
                <a:solidFill>
                  <a:srgbClr val="000000"/>
                </a:solidFill>
                <a:cs typeface="Times New Roman" charset="0"/>
              </a:rPr>
              <a:t>:</a:t>
            </a:r>
          </a:p>
          <a:p>
            <a:pPr lvl="1"/>
            <a:r>
              <a:rPr lang="en-US" altLang="en-US" sz="2000" dirty="0">
                <a:solidFill>
                  <a:srgbClr val="000000"/>
                </a:solidFill>
                <a:cs typeface="Times New Roman" charset="0"/>
              </a:rPr>
              <a:t>Calculate the DIFFERENCE in arrival times between the P and S waves</a:t>
            </a:r>
            <a:r>
              <a:rPr lang="en-US" altLang="en-US" sz="2000" dirty="0" smtClean="0">
                <a:solidFill>
                  <a:srgbClr val="000000"/>
                </a:solidFill>
                <a:cs typeface="Times New Roman" charset="0"/>
              </a:rPr>
              <a:t>.</a:t>
            </a:r>
          </a:p>
          <a:p>
            <a:pPr lvl="1"/>
            <a:r>
              <a:rPr lang="en-US" altLang="en-US" sz="2000" dirty="0" smtClean="0">
                <a:solidFill>
                  <a:srgbClr val="000000"/>
                </a:solidFill>
                <a:cs typeface="Times New Roman" charset="0"/>
              </a:rPr>
              <a:t>S – P </a:t>
            </a:r>
          </a:p>
          <a:p>
            <a:pPr lvl="1"/>
            <a:r>
              <a:rPr lang="en-US" altLang="en-US" sz="2000" dirty="0">
                <a:solidFill>
                  <a:srgbClr val="000000"/>
                </a:solidFill>
                <a:cs typeface="Times New Roman" charset="0"/>
              </a:rPr>
              <a:t>Place a sheet of paper along the Travel Time axis</a:t>
            </a:r>
            <a:r>
              <a:rPr lang="en-US" altLang="en-US" sz="2000" dirty="0" smtClean="0">
                <a:solidFill>
                  <a:srgbClr val="000000"/>
                </a:solidFill>
                <a:cs typeface="Times New Roman" charset="0"/>
              </a:rPr>
              <a:t>.</a:t>
            </a:r>
          </a:p>
          <a:p>
            <a:pPr lvl="1"/>
            <a:r>
              <a:rPr lang="en-US" altLang="en-US" sz="2000" dirty="0">
                <a:solidFill>
                  <a:srgbClr val="000000"/>
                </a:solidFill>
                <a:cs typeface="Times New Roman" charset="0"/>
              </a:rPr>
              <a:t>On this paper, mark a small dot at the time zero and another at the time corresponding to the difference you calculated in step 1. The distance between the two dots represents the difference in arrival times of the P and S waves</a:t>
            </a:r>
            <a:r>
              <a:rPr lang="en-US" altLang="en-US" sz="2000" dirty="0" smtClean="0">
                <a:solidFill>
                  <a:srgbClr val="000000"/>
                </a:solidFill>
                <a:cs typeface="Times New Roman" charset="0"/>
              </a:rPr>
              <a:t>.</a:t>
            </a:r>
          </a:p>
          <a:p>
            <a:pPr lvl="1"/>
            <a:r>
              <a:rPr lang="en-US" altLang="en-US" sz="2000" dirty="0">
                <a:solidFill>
                  <a:srgbClr val="000000"/>
                </a:solidFill>
                <a:cs typeface="Times New Roman" charset="0"/>
              </a:rPr>
              <a:t>Keeping the lower dot on the lower graph line, slide the paper to the right until the upper dot touches the upper graph line. KEEP THE PAPER STRAIGHT UP AND DOWN. </a:t>
            </a:r>
            <a:endParaRPr lang="en-US" altLang="en-US" sz="2000" dirty="0" smtClean="0">
              <a:solidFill>
                <a:srgbClr val="000000"/>
              </a:solidFill>
              <a:cs typeface="Times New Roman" charset="0"/>
            </a:endParaRPr>
          </a:p>
          <a:p>
            <a:pPr lvl="1"/>
            <a:r>
              <a:rPr lang="en-US" altLang="en-US" sz="2000" dirty="0">
                <a:cs typeface="Times New Roman" charset="0"/>
              </a:rPr>
              <a:t>Read straight down to the x-axis and estimate the epicenter distance</a:t>
            </a:r>
            <a:r>
              <a:rPr lang="en-US" altLang="en-US" sz="2000" dirty="0" smtClean="0">
                <a:cs typeface="Times New Roman" charset="0"/>
              </a:rPr>
              <a:t>.</a:t>
            </a:r>
          </a:p>
          <a:p>
            <a:pPr lvl="1"/>
            <a:r>
              <a:rPr lang="en-US" altLang="en-US" sz="2000" dirty="0" smtClean="0">
                <a:solidFill>
                  <a:srgbClr val="000000"/>
                </a:solidFill>
                <a:cs typeface="Times New Roman" charset="0"/>
              </a:rPr>
              <a:t>Calculate distance for each station.</a:t>
            </a:r>
          </a:p>
          <a:p>
            <a:pPr lvl="1"/>
            <a:r>
              <a:rPr lang="en-US" altLang="en-US" sz="2000" dirty="0" smtClean="0">
                <a:solidFill>
                  <a:srgbClr val="000000"/>
                </a:solidFill>
                <a:cs typeface="Times New Roman" charset="0"/>
              </a:rPr>
              <a:t>Set safety compass to distance on scale</a:t>
            </a:r>
          </a:p>
          <a:p>
            <a:pPr lvl="1"/>
            <a:r>
              <a:rPr lang="en-US" altLang="en-US" sz="2000" dirty="0" smtClean="0">
                <a:solidFill>
                  <a:srgbClr val="000000"/>
                </a:solidFill>
                <a:cs typeface="Times New Roman" charset="0"/>
              </a:rPr>
              <a:t>Draw circles around each station to appropriate size.</a:t>
            </a:r>
            <a:endParaRPr lang="en-US" altLang="en-US" sz="2000" dirty="0">
              <a:solidFill>
                <a:srgbClr val="000000"/>
              </a:solidFill>
              <a:cs typeface="Times New Roman" charset="0"/>
            </a:endParaRPr>
          </a:p>
          <a:p>
            <a:pPr lvl="1"/>
            <a:endParaRPr lang="en-US" altLang="en-US" sz="2000" dirty="0">
              <a:solidFill>
                <a:srgbClr val="000000"/>
              </a:solidFill>
              <a:cs typeface="Times New Roman" charset="0"/>
            </a:endParaRPr>
          </a:p>
          <a:p>
            <a:pPr lvl="1"/>
            <a:endParaRPr lang="en-US" altLang="en-US" sz="2000" dirty="0" smtClean="0">
              <a:solidFill>
                <a:srgbClr val="000000"/>
              </a:solidFill>
              <a:cs typeface="Times New Roman" charset="0"/>
            </a:endParaRPr>
          </a:p>
          <a:p>
            <a:pPr lvl="1"/>
            <a:endParaRPr lang="en-US" altLang="en-US" sz="2000" dirty="0" smtClean="0">
              <a:solidFill>
                <a:srgbClr val="000000"/>
              </a:solidFill>
              <a:cs typeface="Times New Roman" charset="0"/>
            </a:endParaRPr>
          </a:p>
          <a:p>
            <a:pPr lvl="1"/>
            <a:endParaRPr lang="en-US" altLang="en-US" sz="2000" dirty="0">
              <a:solidFill>
                <a:srgbClr val="000000"/>
              </a:solidFill>
              <a:cs typeface="Times New Roman" charset="0"/>
            </a:endParaRPr>
          </a:p>
          <a:p>
            <a:pPr lvl="1"/>
            <a:endParaRPr lang="en-US" altLang="en-US" sz="2000" dirty="0">
              <a:solidFill>
                <a:srgbClr val="000000"/>
              </a:solidFill>
              <a:cs typeface="Times New Roman" charset="0"/>
            </a:endParaRPr>
          </a:p>
          <a:p>
            <a:endParaRPr lang="en-US" dirty="0"/>
          </a:p>
        </p:txBody>
      </p:sp>
    </p:spTree>
    <p:extLst>
      <p:ext uri="{BB962C8B-B14F-4D97-AF65-F5344CB8AC3E}">
        <p14:creationId xmlns:p14="http://schemas.microsoft.com/office/powerpoint/2010/main" val="90913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ltLang="en-US" dirty="0"/>
              <a:t>The location of an earthquake epicenter can only be determined if there is information from </a:t>
            </a:r>
            <a:r>
              <a:rPr lang="en-US" altLang="en-US" b="1" i="1" dirty="0"/>
              <a:t>three</a:t>
            </a:r>
            <a:r>
              <a:rPr lang="en-US" altLang="en-US" dirty="0"/>
              <a:t> seismic stations.  A circle is drawn around each city with seismic information.  The earthquake epicenter is where the circles intersect.</a:t>
            </a:r>
          </a:p>
          <a:p>
            <a:endParaRPr lang="en-US" dirty="0"/>
          </a:p>
        </p:txBody>
      </p:sp>
    </p:spTree>
    <p:extLst>
      <p:ext uri="{BB962C8B-B14F-4D97-AF65-F5344CB8AC3E}">
        <p14:creationId xmlns:p14="http://schemas.microsoft.com/office/powerpoint/2010/main" val="380798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D:\earths crust\3_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517" t="2757" r="5083" b="11775"/>
          <a:stretch>
            <a:fillRect/>
          </a:stretch>
        </p:blipFill>
        <p:spPr bwMode="auto">
          <a:xfrm>
            <a:off x="554224" y="495300"/>
            <a:ext cx="7999226" cy="6008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34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www.youtube.com/watch?v=GcqSj43evE0</a:t>
            </a:r>
            <a:endParaRPr lang="en-US" dirty="0" smtClean="0"/>
          </a:p>
          <a:p>
            <a:endParaRPr lang="en-US" dirty="0"/>
          </a:p>
        </p:txBody>
      </p:sp>
    </p:spTree>
    <p:extLst>
      <p:ext uri="{BB962C8B-B14F-4D97-AF65-F5344CB8AC3E}">
        <p14:creationId xmlns:p14="http://schemas.microsoft.com/office/powerpoint/2010/main" val="368736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Interior</a:t>
            </a:r>
            <a:endParaRPr lang="en-US" dirty="0"/>
          </a:p>
        </p:txBody>
      </p:sp>
      <p:sp>
        <p:nvSpPr>
          <p:cNvPr id="3" name="Content Placeholder 2"/>
          <p:cNvSpPr>
            <a:spLocks noGrp="1"/>
          </p:cNvSpPr>
          <p:nvPr>
            <p:ph idx="1"/>
          </p:nvPr>
        </p:nvSpPr>
        <p:spPr/>
        <p:txBody>
          <a:bodyPr/>
          <a:lstStyle/>
          <a:p>
            <a:r>
              <a:rPr lang="en-US" dirty="0" smtClean="0"/>
              <a:t>Seismic waves that shake the Earth provide information to Earth’s internal structure.</a:t>
            </a:r>
          </a:p>
          <a:p>
            <a:r>
              <a:rPr lang="en-US" dirty="0" smtClean="0"/>
              <a:t>Scientists noticed that P-waves travel through the Earth even though they are refracted at boundaries.</a:t>
            </a:r>
          </a:p>
          <a:p>
            <a:r>
              <a:rPr lang="en-US" dirty="0" smtClean="0"/>
              <a:t>However, S-waves do not travel through liquid rock in the mantle and outer core.</a:t>
            </a:r>
          </a:p>
          <a:p>
            <a:endParaRPr lang="en-US" dirty="0"/>
          </a:p>
        </p:txBody>
      </p:sp>
    </p:spTree>
    <p:extLst>
      <p:ext uri="{BB962C8B-B14F-4D97-AF65-F5344CB8AC3E}">
        <p14:creationId xmlns:p14="http://schemas.microsoft.com/office/powerpoint/2010/main" val="286529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 – Forces within Earth</a:t>
            </a:r>
            <a:endParaRPr lang="en-US" dirty="0"/>
          </a:p>
        </p:txBody>
      </p:sp>
      <p:sp>
        <p:nvSpPr>
          <p:cNvPr id="3" name="Content Placeholder 2"/>
          <p:cNvSpPr>
            <a:spLocks noGrp="1"/>
          </p:cNvSpPr>
          <p:nvPr>
            <p:ph idx="1"/>
          </p:nvPr>
        </p:nvSpPr>
        <p:spPr/>
        <p:txBody>
          <a:bodyPr/>
          <a:lstStyle/>
          <a:p>
            <a:r>
              <a:rPr lang="en-US" dirty="0" smtClean="0"/>
              <a:t>Essential Questions:</a:t>
            </a:r>
          </a:p>
          <a:p>
            <a:pPr lvl="1"/>
            <a:r>
              <a:rPr lang="en-US" dirty="0" smtClean="0"/>
              <a:t>How are stress and strain defined as they apply to rocks?</a:t>
            </a:r>
          </a:p>
          <a:p>
            <a:pPr lvl="1"/>
            <a:r>
              <a:rPr lang="en-US" dirty="0" smtClean="0"/>
              <a:t>What are the three types of movement and faults?</a:t>
            </a:r>
          </a:p>
          <a:p>
            <a:pPr lvl="1"/>
            <a:r>
              <a:rPr lang="en-US" dirty="0" smtClean="0"/>
              <a:t>What are the three types of seismic waves?</a:t>
            </a:r>
          </a:p>
          <a:p>
            <a:pPr lvl="1"/>
            <a:endParaRPr lang="en-US" dirty="0"/>
          </a:p>
        </p:txBody>
      </p:sp>
    </p:spTree>
    <p:extLst>
      <p:ext uri="{BB962C8B-B14F-4D97-AF65-F5344CB8AC3E}">
        <p14:creationId xmlns:p14="http://schemas.microsoft.com/office/powerpoint/2010/main" val="46522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435" y="0"/>
            <a:ext cx="8920690" cy="6690518"/>
          </a:xfrm>
        </p:spPr>
      </p:pic>
    </p:spTree>
    <p:extLst>
      <p:ext uri="{BB962C8B-B14F-4D97-AF65-F5344CB8AC3E}">
        <p14:creationId xmlns:p14="http://schemas.microsoft.com/office/powerpoint/2010/main" val="193922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3 – Measuring and Locating Earthquakes</a:t>
            </a:r>
            <a:endParaRPr lang="en-US" dirty="0"/>
          </a:p>
        </p:txBody>
      </p:sp>
      <p:sp>
        <p:nvSpPr>
          <p:cNvPr id="3" name="Content Placeholder 2"/>
          <p:cNvSpPr>
            <a:spLocks noGrp="1"/>
          </p:cNvSpPr>
          <p:nvPr>
            <p:ph idx="1"/>
          </p:nvPr>
        </p:nvSpPr>
        <p:spPr/>
        <p:txBody>
          <a:bodyPr/>
          <a:lstStyle/>
          <a:p>
            <a:r>
              <a:rPr lang="en-US" dirty="0" smtClean="0"/>
              <a:t>Essential Questions:</a:t>
            </a:r>
          </a:p>
          <a:p>
            <a:pPr lvl="1"/>
            <a:r>
              <a:rPr lang="en-US" dirty="0" smtClean="0"/>
              <a:t>What are earthquakes magnitude and intensity an how are they measured?</a:t>
            </a:r>
          </a:p>
          <a:p>
            <a:pPr lvl="1"/>
            <a:r>
              <a:rPr lang="en-US" dirty="0" smtClean="0"/>
              <a:t>Why are data from at least three seismic stations needed to locate an earthquake’s epicenter.</a:t>
            </a:r>
          </a:p>
          <a:p>
            <a:pPr lvl="1"/>
            <a:r>
              <a:rPr lang="en-US" dirty="0" smtClean="0"/>
              <a:t>Where are the seismic belts?</a:t>
            </a:r>
            <a:endParaRPr lang="en-US" dirty="0"/>
          </a:p>
        </p:txBody>
      </p:sp>
    </p:spTree>
    <p:extLst>
      <p:ext uri="{BB962C8B-B14F-4D97-AF65-F5344CB8AC3E}">
        <p14:creationId xmlns:p14="http://schemas.microsoft.com/office/powerpoint/2010/main" val="337836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Earthquake Magnitude and Intensity</a:t>
            </a:r>
            <a:endParaRPr lang="en-US" dirty="0"/>
          </a:p>
        </p:txBody>
      </p:sp>
      <p:sp>
        <p:nvSpPr>
          <p:cNvPr id="3" name="Content Placeholder 2"/>
          <p:cNvSpPr>
            <a:spLocks noGrp="1"/>
          </p:cNvSpPr>
          <p:nvPr>
            <p:ph idx="1"/>
          </p:nvPr>
        </p:nvSpPr>
        <p:spPr/>
        <p:txBody>
          <a:bodyPr/>
          <a:lstStyle/>
          <a:p>
            <a:r>
              <a:rPr lang="en-US" dirty="0" smtClean="0"/>
              <a:t>More than 1 million earthquakes are felt each year, but news reports on only the largest ones.</a:t>
            </a:r>
          </a:p>
          <a:p>
            <a:r>
              <a:rPr lang="en-US" dirty="0" smtClean="0"/>
              <a:t>Scientists have developed a method of describing earthquakes.</a:t>
            </a:r>
          </a:p>
          <a:p>
            <a:r>
              <a:rPr lang="en-US" dirty="0" smtClean="0"/>
              <a:t>Richter scale is a numeric rating system that measures the energy of the largest seismic waves called magnitude.</a:t>
            </a:r>
            <a:endParaRPr lang="en-US" dirty="0"/>
          </a:p>
        </p:txBody>
      </p:sp>
    </p:spTree>
    <p:extLst>
      <p:ext uri="{BB962C8B-B14F-4D97-AF65-F5344CB8AC3E}">
        <p14:creationId xmlns:p14="http://schemas.microsoft.com/office/powerpoint/2010/main" val="17190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numbers of the Richter scale are determined by the amplitude (height) of the highest wave.</a:t>
            </a:r>
          </a:p>
          <a:p>
            <a:r>
              <a:rPr lang="en-US" dirty="0" smtClean="0"/>
              <a:t>Each number represents an increase of a factor of 10 and the energy released is 32 times greater.</a:t>
            </a:r>
          </a:p>
          <a:p>
            <a:r>
              <a:rPr lang="en-US" dirty="0" smtClean="0"/>
              <a:t>For example, a magnitude 8 it 10 times stronger and releases 32 times more energy than a magnitude 7.</a:t>
            </a:r>
            <a:endParaRPr lang="en-US" dirty="0"/>
          </a:p>
        </p:txBody>
      </p:sp>
    </p:spTree>
    <p:extLst>
      <p:ext uri="{BB962C8B-B14F-4D97-AF65-F5344CB8AC3E}">
        <p14:creationId xmlns:p14="http://schemas.microsoft.com/office/powerpoint/2010/main" val="176163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Magnitude 7</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3425" y="1220907"/>
            <a:ext cx="7808423" cy="5200532"/>
          </a:xfrm>
        </p:spPr>
      </p:pic>
    </p:spTree>
    <p:extLst>
      <p:ext uri="{BB962C8B-B14F-4D97-AF65-F5344CB8AC3E}">
        <p14:creationId xmlns:p14="http://schemas.microsoft.com/office/powerpoint/2010/main" val="80491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Magnitude 8</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8675" y="1235175"/>
            <a:ext cx="7428638" cy="5080230"/>
          </a:xfrm>
        </p:spPr>
      </p:pic>
    </p:spTree>
    <p:extLst>
      <p:ext uri="{BB962C8B-B14F-4D97-AF65-F5344CB8AC3E}">
        <p14:creationId xmlns:p14="http://schemas.microsoft.com/office/powerpoint/2010/main" val="22189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 Magnitude Scale</a:t>
            </a:r>
            <a:endParaRPr lang="en-US" dirty="0"/>
          </a:p>
        </p:txBody>
      </p:sp>
      <p:sp>
        <p:nvSpPr>
          <p:cNvPr id="3" name="Content Placeholder 2"/>
          <p:cNvSpPr>
            <a:spLocks noGrp="1"/>
          </p:cNvSpPr>
          <p:nvPr>
            <p:ph idx="1"/>
          </p:nvPr>
        </p:nvSpPr>
        <p:spPr/>
        <p:txBody>
          <a:bodyPr/>
          <a:lstStyle/>
          <a:p>
            <a:r>
              <a:rPr lang="en-US" dirty="0" smtClean="0"/>
              <a:t>Most scientists use the moment magnitude scale.</a:t>
            </a:r>
          </a:p>
          <a:p>
            <a:r>
              <a:rPr lang="en-US" dirty="0" smtClean="0"/>
              <a:t>This is a rating scale that measures the energy released taking into account the size of the rupture, the amount of movement, and the rocks stiffness.</a:t>
            </a:r>
          </a:p>
          <a:p>
            <a:r>
              <a:rPr lang="en-US" dirty="0" smtClean="0"/>
              <a:t>The news often reports the moment magnitude scale.</a:t>
            </a:r>
            <a:endParaRPr lang="en-US" dirty="0"/>
          </a:p>
        </p:txBody>
      </p:sp>
    </p:spTree>
    <p:extLst>
      <p:ext uri="{BB962C8B-B14F-4D97-AF65-F5344CB8AC3E}">
        <p14:creationId xmlns:p14="http://schemas.microsoft.com/office/powerpoint/2010/main" val="268241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a:t>
            </a:r>
            <a:r>
              <a:rPr lang="en-US" dirty="0" err="1" smtClean="0"/>
              <a:t>Mercali</a:t>
            </a:r>
            <a:r>
              <a:rPr lang="en-US" dirty="0" smtClean="0"/>
              <a:t> Scale</a:t>
            </a:r>
            <a:endParaRPr lang="en-US" dirty="0"/>
          </a:p>
        </p:txBody>
      </p:sp>
      <p:sp>
        <p:nvSpPr>
          <p:cNvPr id="3" name="Content Placeholder 2"/>
          <p:cNvSpPr>
            <a:spLocks noGrp="1"/>
          </p:cNvSpPr>
          <p:nvPr>
            <p:ph idx="1"/>
          </p:nvPr>
        </p:nvSpPr>
        <p:spPr/>
        <p:txBody>
          <a:bodyPr/>
          <a:lstStyle/>
          <a:p>
            <a:r>
              <a:rPr lang="en-US" dirty="0" smtClean="0"/>
              <a:t>The modified </a:t>
            </a:r>
            <a:r>
              <a:rPr lang="en-US" dirty="0" err="1" smtClean="0"/>
              <a:t>Mercali</a:t>
            </a:r>
            <a:r>
              <a:rPr lang="en-US" dirty="0" smtClean="0"/>
              <a:t> scale measures the amount of damage caused.</a:t>
            </a:r>
          </a:p>
          <a:p>
            <a:r>
              <a:rPr lang="en-US" dirty="0" smtClean="0"/>
              <a:t>The scale uses the Roman numerals I to XII to designate the intensity.</a:t>
            </a:r>
            <a:endParaRPr lang="en-US" dirty="0"/>
          </a:p>
        </p:txBody>
      </p:sp>
    </p:spTree>
    <p:extLst>
      <p:ext uri="{BB962C8B-B14F-4D97-AF65-F5344CB8AC3E}">
        <p14:creationId xmlns:p14="http://schemas.microsoft.com/office/powerpoint/2010/main" val="242823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Deep focus earthquakes produce smaller vibrations than shallow focus earthquakes.</a:t>
            </a:r>
            <a:endParaRPr lang="en-US" dirty="0"/>
          </a:p>
        </p:txBody>
      </p:sp>
    </p:spTree>
    <p:extLst>
      <p:ext uri="{BB962C8B-B14F-4D97-AF65-F5344CB8AC3E}">
        <p14:creationId xmlns:p14="http://schemas.microsoft.com/office/powerpoint/2010/main" val="17010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an Earthquake</a:t>
            </a:r>
            <a:endParaRPr lang="en-US" dirty="0"/>
          </a:p>
        </p:txBody>
      </p:sp>
      <p:sp>
        <p:nvSpPr>
          <p:cNvPr id="3" name="Content Placeholder 2"/>
          <p:cNvSpPr>
            <a:spLocks noGrp="1"/>
          </p:cNvSpPr>
          <p:nvPr>
            <p:ph idx="1"/>
          </p:nvPr>
        </p:nvSpPr>
        <p:spPr/>
        <p:txBody>
          <a:bodyPr/>
          <a:lstStyle/>
          <a:p>
            <a:r>
              <a:rPr lang="en-US" dirty="0" smtClean="0"/>
              <a:t>Just as a person riding a bike will reach a location faster than a person walking, P-waves will reach a seismograph station before the S-wave.</a:t>
            </a:r>
          </a:p>
          <a:p>
            <a:r>
              <a:rPr lang="en-US" dirty="0" smtClean="0"/>
              <a:t>A seismogram will show the P-wave and then the S-wave.</a:t>
            </a:r>
          </a:p>
          <a:p>
            <a:r>
              <a:rPr lang="en-US" dirty="0" smtClean="0"/>
              <a:t>There will be a time difference between the arrival of the two.</a:t>
            </a:r>
            <a:endParaRPr lang="en-US" dirty="0"/>
          </a:p>
        </p:txBody>
      </p:sp>
    </p:spTree>
    <p:extLst>
      <p:ext uri="{BB962C8B-B14F-4D97-AF65-F5344CB8AC3E}">
        <p14:creationId xmlns:p14="http://schemas.microsoft.com/office/powerpoint/2010/main" val="202103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and Strain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Most earthquakes are the result of movement of Earth’s crust produced by plate tectonics.</a:t>
            </a:r>
          </a:p>
          <a:p>
            <a:r>
              <a:rPr lang="en-US" dirty="0" smtClean="0"/>
              <a:t>Rocks in the crust want to resist movement but over time stress builds up.</a:t>
            </a:r>
          </a:p>
          <a:p>
            <a:r>
              <a:rPr lang="en-US" dirty="0" smtClean="0"/>
              <a:t>When stress overcomes the strength of rocks, movement occurs.</a:t>
            </a:r>
          </a:p>
          <a:p>
            <a:r>
              <a:rPr lang="en-US" dirty="0" smtClean="0"/>
              <a:t>There are three kinds of stress:</a:t>
            </a:r>
          </a:p>
          <a:p>
            <a:pPr lvl="1"/>
            <a:r>
              <a:rPr lang="en-US" dirty="0" smtClean="0"/>
              <a:t>Compression</a:t>
            </a:r>
          </a:p>
          <a:p>
            <a:pPr lvl="1"/>
            <a:r>
              <a:rPr lang="en-US" dirty="0" smtClean="0"/>
              <a:t>Tension</a:t>
            </a:r>
          </a:p>
          <a:p>
            <a:pPr lvl="1"/>
            <a:r>
              <a:rPr lang="en-US" dirty="0" smtClean="0"/>
              <a:t>Sheer</a:t>
            </a:r>
          </a:p>
          <a:p>
            <a:pPr lvl="1"/>
            <a:endParaRPr lang="en-US" dirty="0"/>
          </a:p>
        </p:txBody>
      </p:sp>
    </p:spTree>
    <p:extLst>
      <p:ext uri="{BB962C8B-B14F-4D97-AF65-F5344CB8AC3E}">
        <p14:creationId xmlns:p14="http://schemas.microsoft.com/office/powerpoint/2010/main" val="123984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greater the time between the P and S wave the greater the seismogram is from the epicenter.</a:t>
            </a:r>
          </a:p>
          <a:p>
            <a:r>
              <a:rPr lang="en-US" dirty="0" smtClean="0"/>
              <a:t>If you ever watched a detective show on television they may find a person using their cell phone.</a:t>
            </a:r>
          </a:p>
          <a:p>
            <a:r>
              <a:rPr lang="en-US" dirty="0" smtClean="0"/>
              <a:t>They “triangulate” the person using 3 cell towers.</a:t>
            </a:r>
            <a:endParaRPr lang="en-US" dirty="0"/>
          </a:p>
        </p:txBody>
      </p:sp>
    </p:spTree>
    <p:extLst>
      <p:ext uri="{BB962C8B-B14F-4D97-AF65-F5344CB8AC3E}">
        <p14:creationId xmlns:p14="http://schemas.microsoft.com/office/powerpoint/2010/main" val="161772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To locate the epicenter of a earthquake scientists need a minimum of 3 seismograms (the more the better).</a:t>
            </a:r>
          </a:p>
          <a:p>
            <a:r>
              <a:rPr lang="en-US" dirty="0" smtClean="0"/>
              <a:t>Since each station will be a different distance from the earthquake, each will have different S and P arrival times.</a:t>
            </a:r>
            <a:endParaRPr lang="en-US" dirty="0"/>
          </a:p>
        </p:txBody>
      </p:sp>
    </p:spTree>
    <p:extLst>
      <p:ext uri="{BB962C8B-B14F-4D97-AF65-F5344CB8AC3E}">
        <p14:creationId xmlns:p14="http://schemas.microsoft.com/office/powerpoint/2010/main" val="416655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of an Earthquake</a:t>
            </a:r>
            <a:endParaRPr lang="en-US" dirty="0"/>
          </a:p>
        </p:txBody>
      </p:sp>
      <p:sp>
        <p:nvSpPr>
          <p:cNvPr id="3" name="Content Placeholder 2"/>
          <p:cNvSpPr>
            <a:spLocks noGrp="1"/>
          </p:cNvSpPr>
          <p:nvPr>
            <p:ph idx="1"/>
          </p:nvPr>
        </p:nvSpPr>
        <p:spPr/>
        <p:txBody>
          <a:bodyPr/>
          <a:lstStyle/>
          <a:p>
            <a:r>
              <a:rPr lang="en-US" dirty="0" smtClean="0"/>
              <a:t>The exact arrival times of the P and S-waves are recorded on the seismogram.</a:t>
            </a:r>
          </a:p>
          <a:p>
            <a:r>
              <a:rPr lang="en-US" dirty="0" smtClean="0"/>
              <a:t>For example, a seismogram recorded the arrival of P-waves at exactly at 10:00 am and the P-waves traveled 4500km and took 8 minutes then the earthquake occurred at 9:52am.</a:t>
            </a:r>
          </a:p>
          <a:p>
            <a:endParaRPr lang="en-US" dirty="0"/>
          </a:p>
        </p:txBody>
      </p:sp>
    </p:spTree>
    <p:extLst>
      <p:ext uri="{BB962C8B-B14F-4D97-AF65-F5344CB8AC3E}">
        <p14:creationId xmlns:p14="http://schemas.microsoft.com/office/powerpoint/2010/main" val="408777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Seismic Belts</a:t>
            </a:r>
            <a:endParaRPr lang="en-US" dirty="0"/>
          </a:p>
        </p:txBody>
      </p:sp>
      <p:sp>
        <p:nvSpPr>
          <p:cNvPr id="3" name="Content Placeholder 2"/>
          <p:cNvSpPr>
            <a:spLocks noGrp="1"/>
          </p:cNvSpPr>
          <p:nvPr>
            <p:ph idx="1"/>
          </p:nvPr>
        </p:nvSpPr>
        <p:spPr/>
        <p:txBody>
          <a:bodyPr/>
          <a:lstStyle/>
          <a:p>
            <a:r>
              <a:rPr lang="en-US" dirty="0" smtClean="0"/>
              <a:t>Earthquakes are not randomly distributed.</a:t>
            </a:r>
          </a:p>
          <a:p>
            <a:r>
              <a:rPr lang="en-US" dirty="0" smtClean="0"/>
              <a:t>A majority occur along a narrow belt.</a:t>
            </a:r>
          </a:p>
          <a:p>
            <a:r>
              <a:rPr lang="en-US" dirty="0" smtClean="0"/>
              <a:t>Like volcanoes, most earthquakes occur along the </a:t>
            </a:r>
            <a:r>
              <a:rPr lang="en-US" dirty="0" err="1" smtClean="0"/>
              <a:t>Circum</a:t>
            </a:r>
            <a:r>
              <a:rPr lang="en-US" dirty="0" smtClean="0"/>
              <a:t>-Pacific Belt (Ring of Fire).</a:t>
            </a:r>
          </a:p>
          <a:p>
            <a:endParaRPr lang="en-US" dirty="0" smtClean="0"/>
          </a:p>
          <a:p>
            <a:endParaRPr lang="en-US" dirty="0"/>
          </a:p>
        </p:txBody>
      </p:sp>
    </p:spTree>
    <p:extLst>
      <p:ext uri="{BB962C8B-B14F-4D97-AF65-F5344CB8AC3E}">
        <p14:creationId xmlns:p14="http://schemas.microsoft.com/office/powerpoint/2010/main" val="118233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4 – Earthquakes and Society</a:t>
            </a:r>
            <a:endParaRPr lang="en-US" dirty="0"/>
          </a:p>
        </p:txBody>
      </p:sp>
      <p:sp>
        <p:nvSpPr>
          <p:cNvPr id="3" name="Content Placeholder 2"/>
          <p:cNvSpPr>
            <a:spLocks noGrp="1"/>
          </p:cNvSpPr>
          <p:nvPr>
            <p:ph idx="1"/>
          </p:nvPr>
        </p:nvSpPr>
        <p:spPr/>
        <p:txBody>
          <a:bodyPr/>
          <a:lstStyle/>
          <a:p>
            <a:r>
              <a:rPr lang="en-US" dirty="0" smtClean="0"/>
              <a:t>Essential Questions:</a:t>
            </a:r>
          </a:p>
          <a:p>
            <a:pPr lvl="1"/>
            <a:r>
              <a:rPr lang="en-US" dirty="0" smtClean="0"/>
              <a:t>What factors affect the amount of damage caused by an earthquake?</a:t>
            </a:r>
          </a:p>
          <a:p>
            <a:pPr lvl="1"/>
            <a:r>
              <a:rPr lang="en-US" dirty="0" smtClean="0"/>
              <a:t>What are some of the factors considered in earthquake-probability studies?</a:t>
            </a:r>
          </a:p>
          <a:p>
            <a:pPr lvl="1"/>
            <a:r>
              <a:rPr lang="en-US" dirty="0" smtClean="0"/>
              <a:t>How are different types of structures affected by earthquakes?</a:t>
            </a:r>
            <a:endParaRPr lang="en-US" dirty="0"/>
          </a:p>
        </p:txBody>
      </p:sp>
    </p:spTree>
    <p:extLst>
      <p:ext uri="{BB962C8B-B14F-4D97-AF65-F5344CB8AC3E}">
        <p14:creationId xmlns:p14="http://schemas.microsoft.com/office/powerpoint/2010/main" val="97837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 Hazards</a:t>
            </a:r>
            <a:endParaRPr lang="en-US" dirty="0"/>
          </a:p>
        </p:txBody>
      </p:sp>
      <p:sp>
        <p:nvSpPr>
          <p:cNvPr id="3" name="Content Placeholder 2"/>
          <p:cNvSpPr>
            <a:spLocks noGrp="1"/>
          </p:cNvSpPr>
          <p:nvPr>
            <p:ph idx="1"/>
          </p:nvPr>
        </p:nvSpPr>
        <p:spPr/>
        <p:txBody>
          <a:bodyPr/>
          <a:lstStyle/>
          <a:p>
            <a:r>
              <a:rPr lang="en-US" dirty="0" smtClean="0"/>
              <a:t>Earthquakes usually occur along plate boundaries.</a:t>
            </a:r>
          </a:p>
          <a:p>
            <a:r>
              <a:rPr lang="en-US" dirty="0" smtClean="0"/>
              <a:t>However, a magnitude 5 can be catastrophic in one region and harmless in another.</a:t>
            </a:r>
          </a:p>
          <a:p>
            <a:r>
              <a:rPr lang="en-US" dirty="0" smtClean="0"/>
              <a:t>For example, in a rural region of Alaska with no buildings or people will experience little damage.  Whereas the same intensity in a large city will be catastrophic.</a:t>
            </a:r>
            <a:endParaRPr lang="en-US" dirty="0"/>
          </a:p>
        </p:txBody>
      </p:sp>
    </p:spTree>
    <p:extLst>
      <p:ext uri="{BB962C8B-B14F-4D97-AF65-F5344CB8AC3E}">
        <p14:creationId xmlns:p14="http://schemas.microsoft.com/office/powerpoint/2010/main" val="420555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height and type of building material will also be a factor.</a:t>
            </a:r>
          </a:p>
          <a:p>
            <a:r>
              <a:rPr lang="en-US" dirty="0" smtClean="0"/>
              <a:t>Taller, weakly build structures are more likely to collapse.</a:t>
            </a:r>
          </a:p>
          <a:p>
            <a:r>
              <a:rPr lang="en-US" dirty="0" smtClean="0"/>
              <a:t>The type of soil can also affect damage.</a:t>
            </a:r>
          </a:p>
          <a:p>
            <a:r>
              <a:rPr lang="en-US" dirty="0" smtClean="0"/>
              <a:t>Soil liquefaction is a process where a nearly saturated soil causes the ground to become liquid like and cause trees and houses to fall over.</a:t>
            </a:r>
            <a:endParaRPr lang="en-US" dirty="0"/>
          </a:p>
        </p:txBody>
      </p:sp>
    </p:spTree>
    <p:extLst>
      <p:ext uri="{BB962C8B-B14F-4D97-AF65-F5344CB8AC3E}">
        <p14:creationId xmlns:p14="http://schemas.microsoft.com/office/powerpoint/2010/main" val="325786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www.youtube.com/watch?v=RJCidfj-x9M</a:t>
            </a:r>
            <a:endParaRPr lang="en-US" dirty="0" smtClean="0"/>
          </a:p>
          <a:p>
            <a:r>
              <a:rPr lang="en-US" dirty="0">
                <a:hlinkClick r:id="rId2"/>
              </a:rPr>
              <a:t>https://</a:t>
            </a:r>
            <a:r>
              <a:rPr lang="en-US" dirty="0" smtClean="0">
                <a:hlinkClick r:id="rId2"/>
              </a:rPr>
              <a:t>www.youtube.com/watch?v=RJCidfj-x9M</a:t>
            </a:r>
            <a:endParaRPr lang="en-US" dirty="0" smtClean="0"/>
          </a:p>
          <a:p>
            <a:endParaRPr lang="en-US" dirty="0" smtClean="0"/>
          </a:p>
        </p:txBody>
      </p:sp>
    </p:spTree>
    <p:extLst>
      <p:ext uri="{BB962C8B-B14F-4D97-AF65-F5344CB8AC3E}">
        <p14:creationId xmlns:p14="http://schemas.microsoft.com/office/powerpoint/2010/main" val="30848620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Tsunami</a:t>
            </a:r>
            <a:endParaRPr lang="en-US" dirty="0"/>
          </a:p>
        </p:txBody>
      </p:sp>
      <p:sp>
        <p:nvSpPr>
          <p:cNvPr id="3" name="Content Placeholder 2"/>
          <p:cNvSpPr>
            <a:spLocks noGrp="1"/>
          </p:cNvSpPr>
          <p:nvPr>
            <p:ph idx="1"/>
          </p:nvPr>
        </p:nvSpPr>
        <p:spPr/>
        <p:txBody>
          <a:bodyPr/>
          <a:lstStyle/>
          <a:p>
            <a:r>
              <a:rPr lang="en-US" dirty="0" smtClean="0"/>
              <a:t>A tsunami is a large ocean wave generated by the vertical motion of the ocean floor.</a:t>
            </a:r>
          </a:p>
          <a:p>
            <a:r>
              <a:rPr lang="en-US" dirty="0" smtClean="0"/>
              <a:t>On 12/26/2004 a magnitude 9.1 earthquake in the ocean caused a 10 meter tall tsunami in the Indian Ocean.</a:t>
            </a:r>
          </a:p>
          <a:p>
            <a:r>
              <a:rPr lang="en-US" dirty="0" smtClean="0"/>
              <a:t>The tsunami killed 225,000 people.</a:t>
            </a:r>
          </a:p>
          <a:p>
            <a:r>
              <a:rPr lang="en-US" dirty="0" smtClean="0"/>
              <a:t>Another giant tsunami hit Japan after an earthquake.</a:t>
            </a:r>
            <a:endParaRPr lang="en-US" dirty="0"/>
          </a:p>
        </p:txBody>
      </p:sp>
    </p:spTree>
    <p:extLst>
      <p:ext uri="{BB962C8B-B14F-4D97-AF65-F5344CB8AC3E}">
        <p14:creationId xmlns:p14="http://schemas.microsoft.com/office/powerpoint/2010/main" val="176707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www.youtube.com/watch?v=oWzdgBNfhQU</a:t>
            </a:r>
            <a:endParaRPr lang="en-US" dirty="0" smtClean="0"/>
          </a:p>
          <a:p>
            <a:endParaRPr lang="en-US" dirty="0"/>
          </a:p>
        </p:txBody>
      </p:sp>
    </p:spTree>
    <p:extLst>
      <p:ext uri="{BB962C8B-B14F-4D97-AF65-F5344CB8AC3E}">
        <p14:creationId xmlns:p14="http://schemas.microsoft.com/office/powerpoint/2010/main" val="2818272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Compression is the stress that decreases the volume of the material.</a:t>
            </a:r>
          </a:p>
          <a:p>
            <a:r>
              <a:rPr lang="en-US" dirty="0" smtClean="0"/>
              <a:t>Tension is the stress that pulls a material apart.</a:t>
            </a:r>
          </a:p>
          <a:p>
            <a:r>
              <a:rPr lang="en-US" dirty="0" smtClean="0"/>
              <a:t>Shear is the stress that causes a material to twist.</a:t>
            </a:r>
            <a:endParaRPr lang="en-US" dirty="0"/>
          </a:p>
        </p:txBody>
      </p:sp>
    </p:spTree>
    <p:extLst>
      <p:ext uri="{BB962C8B-B14F-4D97-AF65-F5344CB8AC3E}">
        <p14:creationId xmlns:p14="http://schemas.microsoft.com/office/powerpoint/2010/main" val="132158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There is no reliable way to forecast an earthquake’s time and location.</a:t>
            </a:r>
          </a:p>
          <a:p>
            <a:r>
              <a:rPr lang="en-US" dirty="0" smtClean="0"/>
              <a:t>Because certain areas are more likely to have an earthquake scientists can say it is likely for an earthquake to occur.</a:t>
            </a:r>
            <a:endParaRPr lang="en-US" dirty="0"/>
          </a:p>
        </p:txBody>
      </p:sp>
    </p:spTree>
    <p:extLst>
      <p:ext uri="{BB962C8B-B14F-4D97-AF65-F5344CB8AC3E}">
        <p14:creationId xmlns:p14="http://schemas.microsoft.com/office/powerpoint/2010/main" val="35598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8336" y="819151"/>
            <a:ext cx="6435489" cy="5114420"/>
          </a:xfrm>
        </p:spPr>
      </p:pic>
    </p:spTree>
    <p:extLst>
      <p:ext uri="{BB962C8B-B14F-4D97-AF65-F5344CB8AC3E}">
        <p14:creationId xmlns:p14="http://schemas.microsoft.com/office/powerpoint/2010/main" val="2845473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Strain is the materials response to stress.</a:t>
            </a:r>
          </a:p>
          <a:p>
            <a:r>
              <a:rPr lang="en-US" dirty="0" smtClean="0"/>
              <a:t>When the stress and strain reach a critical point the rock will release energy.</a:t>
            </a:r>
          </a:p>
          <a:p>
            <a:r>
              <a:rPr lang="en-US" dirty="0" smtClean="0"/>
              <a:t>The release of this energy results in an earthquake.</a:t>
            </a:r>
          </a:p>
          <a:p>
            <a:r>
              <a:rPr lang="en-US" dirty="0" smtClean="0"/>
              <a:t>Rocks can respond to stress and strain.</a:t>
            </a:r>
          </a:p>
          <a:p>
            <a:endParaRPr lang="en-US" dirty="0"/>
          </a:p>
        </p:txBody>
      </p:sp>
    </p:spTree>
    <p:extLst>
      <p:ext uri="{BB962C8B-B14F-4D97-AF65-F5344CB8AC3E}">
        <p14:creationId xmlns:p14="http://schemas.microsoft.com/office/powerpoint/2010/main" val="116287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Elastic deformation happens when rock is compressed, bent, or stretched.</a:t>
            </a:r>
          </a:p>
          <a:p>
            <a:r>
              <a:rPr lang="en-US" dirty="0" smtClean="0"/>
              <a:t>This is like a rubber band being stretched.</a:t>
            </a:r>
          </a:p>
          <a:p>
            <a:r>
              <a:rPr lang="en-US" dirty="0" smtClean="0"/>
              <a:t>When the energy is released, the rubber band returns to normal.</a:t>
            </a:r>
          </a:p>
          <a:p>
            <a:r>
              <a:rPr lang="en-US" dirty="0" smtClean="0"/>
              <a:t>Plastic deformation happens when the stress builds up to a certain point.</a:t>
            </a:r>
          </a:p>
          <a:p>
            <a:r>
              <a:rPr lang="en-US" dirty="0" smtClean="0"/>
              <a:t>This type of stress forms a permanent deformation, like a tear in the rubber band stretched too far.</a:t>
            </a:r>
            <a:endParaRPr lang="en-US" dirty="0"/>
          </a:p>
        </p:txBody>
      </p:sp>
    </p:spTree>
    <p:extLst>
      <p:ext uri="{BB962C8B-B14F-4D97-AF65-F5344CB8AC3E}">
        <p14:creationId xmlns:p14="http://schemas.microsoft.com/office/powerpoint/2010/main" val="205967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Faults</a:t>
            </a:r>
            <a:endParaRPr lang="en-US" dirty="0"/>
          </a:p>
        </p:txBody>
      </p:sp>
      <p:sp>
        <p:nvSpPr>
          <p:cNvPr id="3" name="Content Placeholder 2"/>
          <p:cNvSpPr>
            <a:spLocks noGrp="1"/>
          </p:cNvSpPr>
          <p:nvPr>
            <p:ph idx="1"/>
          </p:nvPr>
        </p:nvSpPr>
        <p:spPr/>
        <p:txBody>
          <a:bodyPr/>
          <a:lstStyle/>
          <a:p>
            <a:r>
              <a:rPr lang="en-US" dirty="0" smtClean="0"/>
              <a:t>Fault is any fracture or system of fractures along which Earth moves.</a:t>
            </a:r>
          </a:p>
          <a:p>
            <a:r>
              <a:rPr lang="en-US" dirty="0" smtClean="0"/>
              <a:t>The movement along a fault results in earthquakes.</a:t>
            </a:r>
          </a:p>
          <a:p>
            <a:r>
              <a:rPr lang="en-US" dirty="0" smtClean="0"/>
              <a:t>Reverse and normal, and strike-slip faults are three types of faults.</a:t>
            </a:r>
            <a:endParaRPr lang="en-US" dirty="0"/>
          </a:p>
        </p:txBody>
      </p:sp>
    </p:spTree>
    <p:extLst>
      <p:ext uri="{BB962C8B-B14F-4D97-AF65-F5344CB8AC3E}">
        <p14:creationId xmlns:p14="http://schemas.microsoft.com/office/powerpoint/2010/main" val="246835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3730</TotalTime>
  <Words>1737</Words>
  <Application>Microsoft Office PowerPoint</Application>
  <PresentationFormat>On-screen Show (4:3)</PresentationFormat>
  <Paragraphs>161</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Earthquakes</vt:lpstr>
      <vt:lpstr>PowerPoint Presentation</vt:lpstr>
      <vt:lpstr>Section 1 – Forces within Earth</vt:lpstr>
      <vt:lpstr>Stress and Strain</vt:lpstr>
      <vt:lpstr>PowerPoint Presentation</vt:lpstr>
      <vt:lpstr>PowerPoint Presentation</vt:lpstr>
      <vt:lpstr>PowerPoint Presentation</vt:lpstr>
      <vt:lpstr>PowerPoint Presentation</vt:lpstr>
      <vt:lpstr>Faults</vt:lpstr>
      <vt:lpstr>PowerPoint Presentation</vt:lpstr>
      <vt:lpstr>Earthquake Waves</vt:lpstr>
      <vt:lpstr>Primary Waves</vt:lpstr>
      <vt:lpstr>Secondary Waves</vt:lpstr>
      <vt:lpstr>Surface Waves</vt:lpstr>
      <vt:lpstr>PowerPoint Presentation</vt:lpstr>
      <vt:lpstr>Section 2 – Seismic Waves and Earth’s Interior</vt:lpstr>
      <vt:lpstr>Seismometers and Seismograms</vt:lpstr>
      <vt:lpstr>PowerPoint Presentation</vt:lpstr>
      <vt:lpstr>Seismogram</vt:lpstr>
      <vt:lpstr>Travel-Time Curves</vt:lpstr>
      <vt:lpstr>PowerPoint Presentation</vt:lpstr>
      <vt:lpstr>Reading the Travel-Time Curve</vt:lpstr>
      <vt:lpstr>PowerPoint Presentation</vt:lpstr>
      <vt:lpstr>PowerPoint Presentation</vt:lpstr>
      <vt:lpstr>PowerPoint Presentation</vt:lpstr>
      <vt:lpstr>PowerPoint Presentation</vt:lpstr>
      <vt:lpstr>PowerPoint Presentation</vt:lpstr>
      <vt:lpstr>PowerPoint Presentation</vt:lpstr>
      <vt:lpstr>Earth’s Interior</vt:lpstr>
      <vt:lpstr>PowerPoint Presentation</vt:lpstr>
      <vt:lpstr>Section 3 – Measuring and Locating Earthquakes</vt:lpstr>
      <vt:lpstr>Earthquake Magnitude and Intensity</vt:lpstr>
      <vt:lpstr>PowerPoint Presentation</vt:lpstr>
      <vt:lpstr>Magnitude 7</vt:lpstr>
      <vt:lpstr>Magnitude 8</vt:lpstr>
      <vt:lpstr>Moment Magnitude Scale</vt:lpstr>
      <vt:lpstr>Modified Mercali Scale</vt:lpstr>
      <vt:lpstr>PowerPoint Presentation</vt:lpstr>
      <vt:lpstr>Locating an Earthquake</vt:lpstr>
      <vt:lpstr>PowerPoint Presentation</vt:lpstr>
      <vt:lpstr>PowerPoint Presentation</vt:lpstr>
      <vt:lpstr>Time of an Earthquake</vt:lpstr>
      <vt:lpstr>Seismic Belts</vt:lpstr>
      <vt:lpstr>Section 4 – Earthquakes and Society</vt:lpstr>
      <vt:lpstr>Earthquake Hazards</vt:lpstr>
      <vt:lpstr>PowerPoint Presentation</vt:lpstr>
      <vt:lpstr>PowerPoint Presentation</vt:lpstr>
      <vt:lpstr>Tsunami</vt:lpstr>
      <vt:lpstr>PowerPoint Presentation</vt:lpstr>
      <vt:lpstr>PowerPoint Presentation</vt:lpstr>
    </vt:vector>
  </TitlesOfParts>
  <Company>McGraw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gatekeeper</dc:creator>
  <cp:lastModifiedBy>Willie</cp:lastModifiedBy>
  <cp:revision>208</cp:revision>
  <cp:lastPrinted>2013-07-12T13:26:11Z</cp:lastPrinted>
  <dcterms:created xsi:type="dcterms:W3CDTF">2013-07-09T14:24:31Z</dcterms:created>
  <dcterms:modified xsi:type="dcterms:W3CDTF">2017-06-23T00:29:12Z</dcterms:modified>
</cp:coreProperties>
</file>