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4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90" r:id="rId20"/>
    <p:sldId id="275" r:id="rId21"/>
    <p:sldId id="291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92" r:id="rId33"/>
    <p:sldId id="286" r:id="rId34"/>
    <p:sldId id="287" r:id="rId35"/>
    <p:sldId id="288" r:id="rId36"/>
    <p:sldId id="289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BE71FF"/>
    <a:srgbClr val="9CCB0D"/>
    <a:srgbClr val="A6D70E"/>
    <a:srgbClr val="8DD705"/>
    <a:srgbClr val="86CB07"/>
    <a:srgbClr val="73BF08"/>
    <a:srgbClr val="6DB30A"/>
    <a:srgbClr val="B90000"/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29" autoAdjust="0"/>
  </p:normalViewPr>
  <p:slideViewPr>
    <p:cSldViewPr snapToGrid="0" snapToObjects="1">
      <p:cViewPr>
        <p:scale>
          <a:sx n="100" d="100"/>
          <a:sy n="100" d="100"/>
        </p:scale>
        <p:origin x="-492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1E633-957F-428E-B060-05CA1B9B1E76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2D719-ABB2-4D42-9EDB-3B77969CB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4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C1E93lTJbA" TargetMode="External"/><Relationship Id="rId2" Type="http://schemas.openxmlformats.org/officeDocument/2006/relationships/hyperlink" Target="https://www.youtube.com/watch?v=T1-cES1Ekt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862" y="1083192"/>
            <a:ext cx="8238938" cy="868271"/>
          </a:xfrm>
        </p:spPr>
        <p:txBody>
          <a:bodyPr lIns="0" tIns="0" bIns="0" anchor="t" anchorCtr="0">
            <a:noAutofit/>
          </a:bodyPr>
          <a:lstStyle/>
          <a:p>
            <a:pPr algn="l"/>
            <a:r>
              <a:rPr lang="en-US" b="1" dirty="0" smtClean="0">
                <a:solidFill>
                  <a:srgbClr val="6600FF"/>
                </a:solidFill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Helvetica"/>
                <a:cs typeface="Helvetica"/>
              </a:rPr>
              <a:t>Plate Tectonics</a:t>
            </a:r>
            <a:endParaRPr lang="en-US" b="1" dirty="0">
              <a:solidFill>
                <a:srgbClr val="6600FF"/>
              </a:solidFill>
              <a:uFill>
                <a:solidFill>
                  <a:schemeClr val="bg1">
                    <a:lumMod val="75000"/>
                  </a:schemeClr>
                </a:solidFill>
              </a:uFill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862" y="2300671"/>
            <a:ext cx="8238937" cy="3513666"/>
          </a:xfrm>
        </p:spPr>
        <p:txBody>
          <a:bodyPr lIns="0" tIns="0" rIns="0" bIns="0">
            <a:normAutofit/>
          </a:bodyPr>
          <a:lstStyle/>
          <a:p>
            <a:pPr algn="l"/>
            <a:r>
              <a:rPr lang="en-US" sz="2800" b="1" dirty="0" smtClean="0">
                <a:latin typeface="Helvetica"/>
                <a:cs typeface="Helvetica"/>
              </a:rPr>
              <a:t>Section 1:  </a:t>
            </a:r>
            <a:r>
              <a:rPr lang="en-US" sz="2800" dirty="0" smtClean="0">
                <a:solidFill>
                  <a:schemeClr val="tx1"/>
                </a:solidFill>
                <a:latin typeface="Helvetica"/>
                <a:cs typeface="Helvetica"/>
              </a:rPr>
              <a:t>Drifting Continents</a:t>
            </a:r>
          </a:p>
          <a:p>
            <a:pPr algn="l"/>
            <a:r>
              <a:rPr lang="en-US" sz="2800" b="1" dirty="0" smtClean="0">
                <a:latin typeface="Helvetica"/>
                <a:cs typeface="Helvetica"/>
              </a:rPr>
              <a:t>Section 2:  </a:t>
            </a:r>
            <a:r>
              <a:rPr lang="en-US" sz="2800" dirty="0" smtClean="0">
                <a:solidFill>
                  <a:srgbClr val="000000"/>
                </a:solidFill>
                <a:latin typeface="Helvetica"/>
                <a:cs typeface="Helvetica"/>
              </a:rPr>
              <a:t>Seafloor Spreading</a:t>
            </a:r>
          </a:p>
          <a:p>
            <a:pPr algn="l"/>
            <a:r>
              <a:rPr lang="en-US" sz="2800" b="1" dirty="0">
                <a:latin typeface="Helvetica"/>
                <a:cs typeface="Helvetica"/>
              </a:rPr>
              <a:t>Section </a:t>
            </a:r>
            <a:r>
              <a:rPr lang="en-US" sz="2800" b="1" dirty="0" smtClean="0">
                <a:latin typeface="Helvetica"/>
                <a:cs typeface="Helvetica"/>
              </a:rPr>
              <a:t>3:  </a:t>
            </a:r>
            <a:r>
              <a:rPr lang="en-US" sz="2800" dirty="0" smtClean="0">
                <a:solidFill>
                  <a:srgbClr val="000000"/>
                </a:solidFill>
                <a:latin typeface="Helvetica"/>
                <a:cs typeface="Helvetica"/>
              </a:rPr>
              <a:t>Plate Boundaries</a:t>
            </a:r>
          </a:p>
          <a:p>
            <a:pPr algn="l"/>
            <a:r>
              <a:rPr lang="en-US" sz="2800" b="1" dirty="0">
                <a:latin typeface="Helvetica"/>
                <a:cs typeface="Helvetica"/>
              </a:rPr>
              <a:t>Section </a:t>
            </a:r>
            <a:r>
              <a:rPr lang="en-US" sz="2800" b="1" dirty="0" smtClean="0">
                <a:latin typeface="Helvetica"/>
                <a:cs typeface="Helvetica"/>
              </a:rPr>
              <a:t>4:  </a:t>
            </a:r>
            <a:r>
              <a:rPr lang="en-US" sz="2800" dirty="0" smtClean="0">
                <a:solidFill>
                  <a:srgbClr val="000000"/>
                </a:solidFill>
                <a:latin typeface="Helvetica"/>
                <a:cs typeface="Helvetica"/>
              </a:rPr>
              <a:t>Causes of Plate Motions</a:t>
            </a:r>
            <a:endParaRPr lang="en-US" sz="28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algn="l"/>
            <a:endParaRPr lang="en-US" sz="2800" dirty="0" smtClean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5925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in the 1960’s new technology in seafloor mapping and examination of Earth’s magnetic field revealed that cracks on the Earth’s crust moved these large landmasses.</a:t>
            </a:r>
          </a:p>
        </p:txBody>
      </p:sp>
    </p:spTree>
    <p:extLst>
      <p:ext uri="{BB962C8B-B14F-4D97-AF65-F5344CB8AC3E}">
        <p14:creationId xmlns:p14="http://schemas.microsoft.com/office/powerpoint/2010/main" val="144364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www.youtube.com/watch?v=T1-cES1Ekto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www.youtube.com/watch?v=hC1E93lTJbA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03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 – Seafloor Spreading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What evidence led to the discovery of seafloor spreading?</a:t>
            </a:r>
          </a:p>
          <a:p>
            <a:pPr lvl="1"/>
            <a:r>
              <a:rPr lang="en-US" dirty="0" smtClean="0"/>
              <a:t>What is the significance of magnetic patterns on the seafloor?</a:t>
            </a:r>
          </a:p>
          <a:p>
            <a:pPr lvl="1"/>
            <a:r>
              <a:rPr lang="en-US" dirty="0" smtClean="0"/>
              <a:t>How is the process of seafloor spreading explained?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00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Until the 1960’s most scientists thought the ocean floors were flat.</a:t>
            </a:r>
          </a:p>
          <a:p>
            <a:r>
              <a:rPr lang="en-US" dirty="0" smtClean="0"/>
              <a:t>A magnetometer is a device that measures small changes in Earth’s magnetic field.</a:t>
            </a:r>
          </a:p>
          <a:p>
            <a:r>
              <a:rPr lang="en-US" dirty="0" smtClean="0"/>
              <a:t>Magnetometers were dragged behind ships and recorded the magnetism of Earth’s crust.</a:t>
            </a:r>
          </a:p>
          <a:p>
            <a:r>
              <a:rPr lang="en-US" dirty="0" smtClean="0"/>
              <a:t>Sonar was also dragged behind ships to measure sound waves as they bounce off the ocean floor.</a:t>
            </a:r>
          </a:p>
        </p:txBody>
      </p:sp>
    </p:spTree>
    <p:extLst>
      <p:ext uri="{BB962C8B-B14F-4D97-AF65-F5344CB8AC3E}">
        <p14:creationId xmlns:p14="http://schemas.microsoft.com/office/powerpoint/2010/main" val="199557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Sonar revealed the ocean floor was not flat but had mountain ranges as long as 65,000km and 3 km high.</a:t>
            </a:r>
          </a:p>
          <a:p>
            <a:r>
              <a:rPr lang="en-US" dirty="0" smtClean="0"/>
              <a:t>They also recorded earthquakes and volcanoes on the ocean floor.</a:t>
            </a:r>
          </a:p>
          <a:p>
            <a:r>
              <a:rPr lang="en-US" dirty="0" smtClean="0"/>
              <a:t>The sonar also found deep-sea trenches like the Mariana Trench in the Pacific Ocean that is thousands of kilometers long and 11 km deep (Mt. Everest is 9 km high)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97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 Rocks and Sediments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Scientists discovered that the ages of rocks on the ocean floor vary.</a:t>
            </a:r>
          </a:p>
          <a:p>
            <a:r>
              <a:rPr lang="en-US" dirty="0" smtClean="0"/>
              <a:t>They found that the rocks near ocean ridges were young and rocks near ocean trenches were older.</a:t>
            </a:r>
          </a:p>
          <a:p>
            <a:r>
              <a:rPr lang="en-US" dirty="0" smtClean="0"/>
              <a:t>This showed that the age of the oceanic crust increased as you move away from ridges.</a:t>
            </a:r>
          </a:p>
          <a:p>
            <a:r>
              <a:rPr lang="en-US" dirty="0" smtClean="0"/>
              <a:t>The pattern is evident on both sides of the ridge.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65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Scientists also found that sediment on the ocean floors were not as thick as sediments on the continental crust.</a:t>
            </a:r>
          </a:p>
          <a:p>
            <a:r>
              <a:rPr lang="en-US" dirty="0" smtClean="0"/>
              <a:t>This showed that the ocean crust is newer than the continental crust.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20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Magnestism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Earth’s magnetic field is generated by the flow of molten iron.</a:t>
            </a:r>
          </a:p>
          <a:p>
            <a:r>
              <a:rPr lang="en-US" dirty="0" smtClean="0"/>
              <a:t>The magnetic field causes a compass needle to point North.</a:t>
            </a:r>
          </a:p>
          <a:p>
            <a:r>
              <a:rPr lang="en-US" dirty="0" smtClean="0"/>
              <a:t>Scientists have found that Earth’s magnetic field has changed over time – this is called magnetic reversal.</a:t>
            </a:r>
          </a:p>
          <a:p>
            <a:r>
              <a:rPr lang="en-US" dirty="0" smtClean="0"/>
              <a:t>This would cause compasses to point South.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7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Earth’s magnetic field has changed several times.</a:t>
            </a:r>
          </a:p>
          <a:p>
            <a:r>
              <a:rPr lang="en-US" dirty="0" smtClean="0"/>
              <a:t>Paleomagnetism is the study of the history of Earth’s magnetic field.</a:t>
            </a:r>
          </a:p>
          <a:p>
            <a:r>
              <a:rPr lang="en-US" dirty="0" smtClean="0"/>
              <a:t>This has shown that Earth’s magnetic field has changed on each side of the Mid-Atlantic Ridge.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13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25" y="159997"/>
            <a:ext cx="7162800" cy="6603579"/>
          </a:xfrm>
        </p:spPr>
      </p:pic>
    </p:spTree>
    <p:extLst>
      <p:ext uri="{BB962C8B-B14F-4D97-AF65-F5344CB8AC3E}">
        <p14:creationId xmlns:p14="http://schemas.microsoft.com/office/powerpoint/2010/main" val="231758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3283"/>
            <a:ext cx="8229600" cy="4173157"/>
          </a:xfrm>
        </p:spPr>
        <p:txBody>
          <a:bodyPr lIns="0" tIns="0">
            <a:normAutofit/>
          </a:bodyPr>
          <a:lstStyle/>
          <a:p>
            <a:r>
              <a:rPr lang="en-US" sz="2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1: </a:t>
            </a:r>
            <a:r>
              <a:rPr lang="en-US" sz="2300" dirty="0">
                <a:latin typeface="Helvetica Light"/>
                <a:cs typeface="Helvetica Light"/>
              </a:rPr>
              <a:t>The shape and geology of the continents suggests that they were once joined together.</a:t>
            </a:r>
          </a:p>
          <a:p>
            <a:r>
              <a:rPr lang="en-US" sz="23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2: </a:t>
            </a:r>
            <a:r>
              <a:rPr lang="en-US" sz="2300" dirty="0">
                <a:latin typeface="Helvetica Light"/>
                <a:cs typeface="Helvetica"/>
              </a:rPr>
              <a:t>Oceanic crust forms at ocean ridges and becomes part of the seafloor.</a:t>
            </a:r>
          </a:p>
          <a:p>
            <a:r>
              <a:rPr lang="en-US" sz="23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3:</a:t>
            </a:r>
            <a:r>
              <a:rPr lang="en-US" sz="2300" dirty="0">
                <a:latin typeface="Helvetica Light"/>
              </a:rPr>
              <a:t> Volcanoes, mountains, and deep-sea trenches form at the boundaries between the plates.</a:t>
            </a:r>
          </a:p>
          <a:p>
            <a:r>
              <a:rPr lang="en-US" sz="23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4:</a:t>
            </a:r>
            <a:r>
              <a:rPr lang="en-US" sz="2300" dirty="0">
                <a:latin typeface="Helvetica Light"/>
              </a:rPr>
              <a:t> Convection currents in the mantle cause plate motions.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238059"/>
            <a:ext cx="1962912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75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Seafloor Spreading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Seafloor spreading is a theory that explains how new oceanic crust is formed at ocean ridges, moves slowly away from the ridges, and is destroyed at deep-sea trenches.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76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713"/>
            <a:ext cx="9159652" cy="4213962"/>
          </a:xfrm>
        </p:spPr>
      </p:pic>
    </p:spTree>
    <p:extLst>
      <p:ext uri="{BB962C8B-B14F-4D97-AF65-F5344CB8AC3E}">
        <p14:creationId xmlns:p14="http://schemas.microsoft.com/office/powerpoint/2010/main" val="116602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Wegener’s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Wegener could never provide a mechanism for how the continents  could move.</a:t>
            </a:r>
          </a:p>
          <a:p>
            <a:r>
              <a:rPr lang="en-US" dirty="0" smtClean="0"/>
              <a:t>Seafloor spreading is the mechanism that proves Wegener’s theory.</a:t>
            </a:r>
          </a:p>
          <a:p>
            <a:r>
              <a:rPr lang="en-US" dirty="0" smtClean="0"/>
              <a:t>The continents move as new crust is formed and old crust is destroyed.</a:t>
            </a:r>
          </a:p>
        </p:txBody>
      </p:sp>
    </p:spTree>
    <p:extLst>
      <p:ext uri="{BB962C8B-B14F-4D97-AF65-F5344CB8AC3E}">
        <p14:creationId xmlns:p14="http://schemas.microsoft.com/office/powerpoint/2010/main" val="397017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 – Plate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How does the movement of Earth’s tectonic plates result in many geologic features?</a:t>
            </a:r>
          </a:p>
          <a:p>
            <a:pPr lvl="1"/>
            <a:r>
              <a:rPr lang="en-US" dirty="0" smtClean="0"/>
              <a:t>What are the three types of plate boundaries and the features associated with each?</a:t>
            </a:r>
          </a:p>
          <a:p>
            <a:pPr lvl="1"/>
            <a:r>
              <a:rPr lang="en-US" dirty="0" smtClean="0"/>
              <a:t>What are the processes associated with subduction zones?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8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Plate Tectonics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Tectonic plates are huge pieces of crust and rigid upper mantle that fit together at their edges to cover Earth’s surface.</a:t>
            </a:r>
          </a:p>
          <a:p>
            <a:r>
              <a:rPr lang="en-US" dirty="0" smtClean="0"/>
              <a:t>There are 8 major plates and several smaller ones.</a:t>
            </a:r>
          </a:p>
          <a:p>
            <a:r>
              <a:rPr lang="en-US" dirty="0" smtClean="0"/>
              <a:t>These plates move very slowly at about a few centimeters per year (about as much as your fingernails grow in a year).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7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different types of boundaries and each has certain geologic features and processes associated with them.</a:t>
            </a:r>
          </a:p>
          <a:p>
            <a:r>
              <a:rPr lang="en-US" dirty="0" smtClean="0"/>
              <a:t>Convergent boundaries move towards each other.</a:t>
            </a:r>
          </a:p>
          <a:p>
            <a:r>
              <a:rPr lang="en-US" dirty="0" smtClean="0"/>
              <a:t>Divergent boundaries move away from each other.</a:t>
            </a:r>
          </a:p>
          <a:p>
            <a:r>
              <a:rPr lang="en-US" dirty="0" smtClean="0"/>
              <a:t>Transform boundaries move horizontally past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53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Divergent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Are usually found along the seafloor.</a:t>
            </a:r>
          </a:p>
          <a:p>
            <a:r>
              <a:rPr lang="en-US" dirty="0" smtClean="0"/>
              <a:t>This is where seafloor spreading occurs.</a:t>
            </a:r>
          </a:p>
          <a:p>
            <a:r>
              <a:rPr lang="en-US" dirty="0" smtClean="0"/>
              <a:t>Magma rises through the seafloor to form a mid-ocean ridge.</a:t>
            </a:r>
          </a:p>
          <a:p>
            <a:r>
              <a:rPr lang="en-US" dirty="0" smtClean="0"/>
              <a:t>The magma causes the seafloor to spread.</a:t>
            </a:r>
          </a:p>
          <a:p>
            <a:r>
              <a:rPr lang="en-US" dirty="0" smtClean="0"/>
              <a:t>When a divergent boundary is found on the continental crust a rift valley is formed.</a:t>
            </a:r>
          </a:p>
          <a:p>
            <a:r>
              <a:rPr lang="en-US" dirty="0" smtClean="0"/>
              <a:t>The rift valley in East Africa will eventually lead to the formation of a new ocean.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87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Convergent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convergent boundaries two plates move towards each other.</a:t>
            </a:r>
          </a:p>
          <a:p>
            <a:r>
              <a:rPr lang="en-US" dirty="0" smtClean="0"/>
              <a:t>When the plates collide the denser plate moves below the less dense plate in a process called subduction.</a:t>
            </a:r>
          </a:p>
          <a:p>
            <a:r>
              <a:rPr lang="en-US" dirty="0" smtClean="0"/>
              <a:t>There are 3 types of convergent boundaries dependent on the types of crust involved.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6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Oceanic - Oceanic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oceanic plate descends below another oceanic plate.</a:t>
            </a:r>
          </a:p>
          <a:p>
            <a:r>
              <a:rPr lang="en-US" dirty="0" smtClean="0"/>
              <a:t>The descending plate is recycled into new crust.</a:t>
            </a:r>
          </a:p>
          <a:p>
            <a:r>
              <a:rPr lang="en-US" dirty="0" smtClean="0"/>
              <a:t>Magma rises up and forms an arc of volcanic islands such as the Mariana Islands and the Aleutian Islands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38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Oceanic - Continental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more dense oceanic crust converges with the less dense continental crust.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subducting</a:t>
            </a:r>
            <a:r>
              <a:rPr lang="en-US" dirty="0" smtClean="0"/>
              <a:t> oceanic crust produces a trench and a volcanic arc which is a chain of volcanoes.</a:t>
            </a:r>
          </a:p>
          <a:p>
            <a:r>
              <a:rPr lang="en-US" dirty="0" smtClean="0"/>
              <a:t>The Peru-Chile Trench and the Andes mountain range are examples.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8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 – Drifting Continents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What are the lines of evidence that led Wegener to suggest that Earth’s continents moved?</a:t>
            </a:r>
          </a:p>
          <a:p>
            <a:pPr lvl="1"/>
            <a:r>
              <a:rPr lang="en-US" dirty="0" smtClean="0"/>
              <a:t>How does evidence of ancient climates support continental drift?</a:t>
            </a:r>
          </a:p>
          <a:p>
            <a:pPr lvl="1"/>
            <a:r>
              <a:rPr lang="en-US" dirty="0" smtClean="0"/>
              <a:t>Why was continental drift not accepted when it was first proposed?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1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Continental - Continental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edges of two continental crusts collide.</a:t>
            </a:r>
          </a:p>
          <a:p>
            <a:r>
              <a:rPr lang="en-US" dirty="0" smtClean="0"/>
              <a:t>The crusts become crumpled, folded, and uplifted.</a:t>
            </a:r>
          </a:p>
          <a:p>
            <a:r>
              <a:rPr lang="en-US" dirty="0" smtClean="0"/>
              <a:t>This forms large mountain ranges such as the Himalayas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region where two plates slide horizontally past each other.</a:t>
            </a:r>
          </a:p>
          <a:p>
            <a:r>
              <a:rPr lang="en-US" dirty="0" smtClean="0"/>
              <a:t>Long faults hundreds of kilometers long.</a:t>
            </a:r>
          </a:p>
          <a:p>
            <a:r>
              <a:rPr lang="en-US" dirty="0" smtClean="0"/>
              <a:t>Crust is fractured or transformed along transform boundaries.</a:t>
            </a:r>
          </a:p>
          <a:p>
            <a:r>
              <a:rPr lang="en-US" dirty="0" smtClean="0"/>
              <a:t>Earthquakes are common.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6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7" y="838201"/>
            <a:ext cx="8925194" cy="4629944"/>
          </a:xfrm>
        </p:spPr>
      </p:pic>
    </p:spTree>
    <p:extLst>
      <p:ext uri="{BB962C8B-B14F-4D97-AF65-F5344CB8AC3E}">
        <p14:creationId xmlns:p14="http://schemas.microsoft.com/office/powerpoint/2010/main" val="357041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4 – Causes of Plate 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How is the process of convection explained?</a:t>
            </a:r>
          </a:p>
          <a:p>
            <a:pPr lvl="1"/>
            <a:r>
              <a:rPr lang="en-US" dirty="0" smtClean="0"/>
              <a:t>How is convection in the mantle related to the  movements of tectonic plates?</a:t>
            </a:r>
          </a:p>
          <a:p>
            <a:pPr lvl="1"/>
            <a:r>
              <a:rPr lang="en-US" dirty="0" smtClean="0"/>
              <a:t>What are the processes of ridge push and slab pull?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7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Wegener could not develop a mechanism that would cause the continents to move.</a:t>
            </a:r>
          </a:p>
          <a:p>
            <a:r>
              <a:rPr lang="en-US" dirty="0" smtClean="0"/>
              <a:t>Convection is the mechanism that drives the movement of tectonic plates.</a:t>
            </a:r>
          </a:p>
          <a:p>
            <a:r>
              <a:rPr lang="en-US" dirty="0" smtClean="0"/>
              <a:t>The warming of material makes it less dense and rise.</a:t>
            </a:r>
          </a:p>
          <a:p>
            <a:r>
              <a:rPr lang="en-US" dirty="0" smtClean="0"/>
              <a:t>The cooling of material makes it more dense and gravity makes it sink.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40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movement of material by heating and cooling is called convection currents.</a:t>
            </a:r>
          </a:p>
          <a:p>
            <a:r>
              <a:rPr lang="en-US" dirty="0" smtClean="0"/>
              <a:t>Convection in the mantle causes the plates to move.</a:t>
            </a:r>
          </a:p>
          <a:p>
            <a:r>
              <a:rPr lang="en-US" dirty="0" smtClean="0"/>
              <a:t>The convection current moves up and spreads divergent boundaries apart.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98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Ridge push causes the plate to move towards the trench formed at the subduction zone.</a:t>
            </a:r>
          </a:p>
          <a:p>
            <a:r>
              <a:rPr lang="en-US" dirty="0" smtClean="0"/>
              <a:t>Slab pull is the process where the more dense crust pulls the trailing slab into the subduction zone.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5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836" y="1531115"/>
            <a:ext cx="6214623" cy="357507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43" y="647700"/>
            <a:ext cx="8909855" cy="4621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76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early 1500’s Dutch cartographer Abraham Ortelius notices the apparent fit of the continents on both sides of the Atlantic Ocean.</a:t>
            </a:r>
          </a:p>
          <a:p>
            <a:r>
              <a:rPr lang="en-US" dirty="0" smtClean="0"/>
              <a:t>During the next 300 years many people commented on the apparent jigsaw match of the continents.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47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1912, German meteorologist Alfred Wegener presented his ideas of continental movement.</a:t>
            </a:r>
          </a:p>
          <a:p>
            <a:r>
              <a:rPr lang="en-US" dirty="0" smtClean="0"/>
              <a:t>Wegener developed a hypothesis that he called continental drift.</a:t>
            </a:r>
          </a:p>
          <a:p>
            <a:r>
              <a:rPr lang="en-US" dirty="0" smtClean="0"/>
              <a:t>He said that the continents were once joined as a supercontinent that he called Pangaea (a Greek word meaning </a:t>
            </a:r>
            <a:r>
              <a:rPr lang="en-US" i="1" dirty="0" smtClean="0"/>
              <a:t>all the Earth.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60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 said that the Pangaea broke up about 200 million years ago (</a:t>
            </a:r>
            <a:r>
              <a:rPr lang="en-US" dirty="0" err="1" smtClean="0"/>
              <a:t>mya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Wegener also provided evidence that the continents were once joined by showing similar rock types on both sides of the Atlantic.</a:t>
            </a:r>
          </a:p>
          <a:p>
            <a:r>
              <a:rPr lang="en-US" dirty="0" smtClean="0"/>
              <a:t>He said that layers of rocks in the Appalachian Mountains, Greenland, and Europe were similar.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42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Wegener also supported his theory by showing evidence of similar fossils.</a:t>
            </a:r>
          </a:p>
          <a:p>
            <a:r>
              <a:rPr lang="en-US" dirty="0" smtClean="0"/>
              <a:t>Wegener reasoned land-dwelling animals could not have swum long distances.</a:t>
            </a:r>
          </a:p>
          <a:p>
            <a:r>
              <a:rPr lang="en-US" dirty="0" smtClean="0"/>
              <a:t>Wegener showed fossils of </a:t>
            </a:r>
            <a:r>
              <a:rPr lang="en-US" i="1" dirty="0" err="1" smtClean="0"/>
              <a:t>Cynognathus</a:t>
            </a:r>
            <a:r>
              <a:rPr lang="en-US" dirty="0" smtClean="0"/>
              <a:t>, </a:t>
            </a:r>
            <a:r>
              <a:rPr lang="en-US" i="1" dirty="0" err="1" smtClean="0"/>
              <a:t>Lystrosaurus</a:t>
            </a:r>
            <a:r>
              <a:rPr lang="en-US" dirty="0" smtClean="0"/>
              <a:t>, and </a:t>
            </a:r>
            <a:r>
              <a:rPr lang="en-US" i="1" dirty="0" err="1" smtClean="0"/>
              <a:t>Mesosaurus</a:t>
            </a:r>
            <a:r>
              <a:rPr lang="en-US" dirty="0" smtClean="0"/>
              <a:t> existed on both sides of the Atlantic.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59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Wegener showed that there were similar climates on both sides of the Atlantic.</a:t>
            </a:r>
          </a:p>
          <a:p>
            <a:r>
              <a:rPr lang="en-US" dirty="0" smtClean="0"/>
              <a:t>Wegener also showed that there were coal deposits in Antarctica which means that the land was once a warm region swamp close to the equator.</a:t>
            </a:r>
          </a:p>
          <a:p>
            <a:r>
              <a:rPr lang="en-US" dirty="0" smtClean="0"/>
              <a:t>He also found evidence of glaciers in Africa, India, Australia, and South America which meant that these areas were once in polar regions.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Wegener had evidence that the continents were once joined however he could not provide a mechanism as to how these landmasses could move.</a:t>
            </a:r>
          </a:p>
          <a:p>
            <a:r>
              <a:rPr lang="en-US" dirty="0" smtClean="0"/>
              <a:t>Wegener suggested that the rotation of the Earth pushed the continents through the ocean floor.</a:t>
            </a:r>
          </a:p>
          <a:p>
            <a:r>
              <a:rPr lang="en-US" dirty="0" smtClean="0"/>
              <a:t>His theory was NOT accepted.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6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3449</TotalTime>
  <Words>1455</Words>
  <Application>Microsoft Office PowerPoint</Application>
  <PresentationFormat>On-screen Show (4:3)</PresentationFormat>
  <Paragraphs>124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Plate Tectonics</vt:lpstr>
      <vt:lpstr>PowerPoint Presentation</vt:lpstr>
      <vt:lpstr>Section 1 – Drifting Continents</vt:lpstr>
      <vt:lpstr>Early Observations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Section 2 – Seafloor Spreading</vt:lpstr>
      <vt:lpstr>PowerPoint Presentation</vt:lpstr>
      <vt:lpstr>PowerPoint Presentation</vt:lpstr>
      <vt:lpstr>Ocean Rocks and Sediments</vt:lpstr>
      <vt:lpstr>PowerPoint Presentation</vt:lpstr>
      <vt:lpstr>Magnestism</vt:lpstr>
      <vt:lpstr>PowerPoint Presentation</vt:lpstr>
      <vt:lpstr>PowerPoint Presentation</vt:lpstr>
      <vt:lpstr>Seafloor Spreading</vt:lpstr>
      <vt:lpstr>PowerPoint Presentation</vt:lpstr>
      <vt:lpstr>Wegener’s Theory</vt:lpstr>
      <vt:lpstr>Section 3 – Plate Boundaries</vt:lpstr>
      <vt:lpstr>Theory of Plate Tectonics</vt:lpstr>
      <vt:lpstr>PowerPoint Presentation</vt:lpstr>
      <vt:lpstr>Divergent Boundaries</vt:lpstr>
      <vt:lpstr>Convergent Boundaries</vt:lpstr>
      <vt:lpstr>Oceanic - Oceanic</vt:lpstr>
      <vt:lpstr>Oceanic - Continental</vt:lpstr>
      <vt:lpstr>Continental - Continental</vt:lpstr>
      <vt:lpstr>Transform Boundaries</vt:lpstr>
      <vt:lpstr>PowerPoint Presentation</vt:lpstr>
      <vt:lpstr>Section 4 – Causes of Plate Motions</vt:lpstr>
      <vt:lpstr>Convection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Willie</cp:lastModifiedBy>
  <cp:revision>187</cp:revision>
  <cp:lastPrinted>2013-07-12T13:26:11Z</cp:lastPrinted>
  <dcterms:created xsi:type="dcterms:W3CDTF">2013-07-09T14:24:31Z</dcterms:created>
  <dcterms:modified xsi:type="dcterms:W3CDTF">2017-06-20T22:30:28Z</dcterms:modified>
</cp:coreProperties>
</file>