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58" r:id="rId3"/>
    <p:sldId id="259" r:id="rId4"/>
    <p:sldId id="260" r:id="rId5"/>
    <p:sldId id="261" r:id="rId6"/>
    <p:sldId id="262" r:id="rId7"/>
    <p:sldId id="263" r:id="rId8"/>
    <p:sldId id="264" r:id="rId9"/>
    <p:sldId id="265" r:id="rId10"/>
    <p:sldId id="297"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98" r:id="rId33"/>
    <p:sldId id="287" r:id="rId34"/>
    <p:sldId id="288" r:id="rId35"/>
    <p:sldId id="289" r:id="rId36"/>
    <p:sldId id="290" r:id="rId37"/>
    <p:sldId id="291" r:id="rId38"/>
    <p:sldId id="292" r:id="rId39"/>
    <p:sldId id="293" r:id="rId40"/>
    <p:sldId id="299" r:id="rId41"/>
    <p:sldId id="294" r:id="rId42"/>
    <p:sldId id="295" r:id="rId43"/>
    <p:sldId id="29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BE71FF"/>
    <a:srgbClr val="9CCB0D"/>
    <a:srgbClr val="A6D70E"/>
    <a:srgbClr val="8DD705"/>
    <a:srgbClr val="86CB07"/>
    <a:srgbClr val="73BF08"/>
    <a:srgbClr val="6DB30A"/>
    <a:srgbClr val="B9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170"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1E633-957F-428E-B060-05CA1B9B1E76}" type="datetimeFigureOut">
              <a:rPr lang="en-US" smtClean="0"/>
              <a:t>6/14/2017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2D719-ABB2-4D42-9EDB-3B77969CB7BA}" type="slidenum">
              <a:rPr lang="en-US" smtClean="0"/>
              <a:t>‹#›</a:t>
            </a:fld>
            <a:endParaRPr lang="en-US"/>
          </a:p>
        </p:txBody>
      </p:sp>
    </p:spTree>
    <p:extLst>
      <p:ext uri="{BB962C8B-B14F-4D97-AF65-F5344CB8AC3E}">
        <p14:creationId xmlns:p14="http://schemas.microsoft.com/office/powerpoint/2010/main" val="326404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6/14/2017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862" y="1083192"/>
            <a:ext cx="8238938" cy="868271"/>
          </a:xfrm>
        </p:spPr>
        <p:txBody>
          <a:bodyPr lIns="0" tIns="0" bIns="0" anchor="t" anchorCtr="0">
            <a:noAutofit/>
          </a:bodyPr>
          <a:lstStyle/>
          <a:p>
            <a:pPr algn="l"/>
            <a:r>
              <a:rPr lang="en-US" b="1" dirty="0" smtClean="0">
                <a:solidFill>
                  <a:srgbClr val="6600FF"/>
                </a:solidFill>
                <a:uFill>
                  <a:solidFill>
                    <a:schemeClr val="bg1">
                      <a:lumMod val="75000"/>
                    </a:schemeClr>
                  </a:solidFill>
                </a:uFill>
                <a:latin typeface="Helvetica"/>
                <a:cs typeface="Helvetica"/>
              </a:rPr>
              <a:t>Meteorology </a:t>
            </a:r>
            <a:endParaRPr lang="en-US" b="1" dirty="0">
              <a:solidFill>
                <a:srgbClr val="6600FF"/>
              </a:solidFill>
              <a:uFill>
                <a:solidFill>
                  <a:schemeClr val="bg1">
                    <a:lumMod val="75000"/>
                  </a:schemeClr>
                </a:solidFill>
              </a:uFill>
              <a:latin typeface="Helvetica"/>
              <a:cs typeface="Helvetica"/>
            </a:endParaRPr>
          </a:p>
        </p:txBody>
      </p:sp>
      <p:sp>
        <p:nvSpPr>
          <p:cNvPr id="3" name="Subtitle 2"/>
          <p:cNvSpPr>
            <a:spLocks noGrp="1"/>
          </p:cNvSpPr>
          <p:nvPr>
            <p:ph type="subTitle" idx="1"/>
          </p:nvPr>
        </p:nvSpPr>
        <p:spPr>
          <a:xfrm>
            <a:off x="447862" y="2300671"/>
            <a:ext cx="8238937" cy="3513666"/>
          </a:xfrm>
        </p:spPr>
        <p:txBody>
          <a:bodyPr lIns="0" tIns="0" rIns="0" bIns="0">
            <a:normAutofit/>
          </a:bodyPr>
          <a:lstStyle/>
          <a:p>
            <a:pPr algn="l"/>
            <a:r>
              <a:rPr lang="en-US" sz="2800" b="1" dirty="0" smtClean="0">
                <a:latin typeface="Helvetica"/>
                <a:cs typeface="Helvetica"/>
              </a:rPr>
              <a:t>Section 1:  </a:t>
            </a:r>
            <a:r>
              <a:rPr lang="en-US" sz="2800" dirty="0" smtClean="0">
                <a:solidFill>
                  <a:schemeClr val="tx1"/>
                </a:solidFill>
                <a:latin typeface="Helvetica"/>
                <a:cs typeface="Helvetica"/>
              </a:rPr>
              <a:t>The Causes of Weather</a:t>
            </a:r>
          </a:p>
          <a:p>
            <a:pPr algn="l"/>
            <a:r>
              <a:rPr lang="en-US" sz="2800" b="1" dirty="0" smtClean="0">
                <a:latin typeface="Helvetica"/>
                <a:cs typeface="Helvetica"/>
              </a:rPr>
              <a:t>Section 2:  </a:t>
            </a:r>
            <a:r>
              <a:rPr lang="en-US" sz="2800" dirty="0" smtClean="0">
                <a:solidFill>
                  <a:srgbClr val="000000"/>
                </a:solidFill>
                <a:latin typeface="Helvetica"/>
                <a:cs typeface="Helvetica"/>
              </a:rPr>
              <a:t>Weather Systems</a:t>
            </a:r>
          </a:p>
          <a:p>
            <a:pPr algn="l"/>
            <a:r>
              <a:rPr lang="en-US" sz="2800" b="1" dirty="0">
                <a:latin typeface="Helvetica"/>
                <a:cs typeface="Helvetica"/>
              </a:rPr>
              <a:t>Section </a:t>
            </a:r>
            <a:r>
              <a:rPr lang="en-US" sz="2800" b="1" dirty="0" smtClean="0">
                <a:latin typeface="Helvetica"/>
                <a:cs typeface="Helvetica"/>
              </a:rPr>
              <a:t>3:  </a:t>
            </a:r>
            <a:r>
              <a:rPr lang="en-US" sz="2800" dirty="0" smtClean="0">
                <a:solidFill>
                  <a:srgbClr val="000000"/>
                </a:solidFill>
                <a:latin typeface="Helvetica"/>
                <a:cs typeface="Helvetica"/>
              </a:rPr>
              <a:t>Gathering Weather Data</a:t>
            </a:r>
          </a:p>
          <a:p>
            <a:pPr algn="l"/>
            <a:r>
              <a:rPr lang="en-US" sz="2800" b="1" dirty="0">
                <a:latin typeface="Helvetica"/>
                <a:cs typeface="Helvetica"/>
              </a:rPr>
              <a:t>Section </a:t>
            </a:r>
            <a:r>
              <a:rPr lang="en-US" sz="2800" b="1" dirty="0" smtClean="0">
                <a:latin typeface="Helvetica"/>
                <a:cs typeface="Helvetica"/>
              </a:rPr>
              <a:t>4:  </a:t>
            </a:r>
            <a:r>
              <a:rPr lang="en-US" sz="2800" dirty="0" smtClean="0">
                <a:solidFill>
                  <a:srgbClr val="000000"/>
                </a:solidFill>
                <a:latin typeface="Helvetica"/>
                <a:cs typeface="Helvetica"/>
              </a:rPr>
              <a:t>Weather Analysis and Prediction</a:t>
            </a:r>
            <a:endParaRPr lang="en-US" sz="2800" dirty="0">
              <a:solidFill>
                <a:srgbClr val="000000"/>
              </a:solidFill>
              <a:latin typeface="Helvetica"/>
              <a:cs typeface="Helvetica"/>
            </a:endParaRPr>
          </a:p>
          <a:p>
            <a:pPr algn="l"/>
            <a:endParaRPr lang="en-US" sz="2800" dirty="0" smtClean="0">
              <a:solidFill>
                <a:srgbClr val="000000"/>
              </a:solidFill>
              <a:latin typeface="Helvetica"/>
              <a:cs typeface="Helvetica"/>
            </a:endParaRPr>
          </a:p>
        </p:txBody>
      </p:sp>
    </p:spTree>
    <p:extLst>
      <p:ext uri="{BB962C8B-B14F-4D97-AF65-F5344CB8AC3E}">
        <p14:creationId xmlns:p14="http://schemas.microsoft.com/office/powerpoint/2010/main" val="36592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50" y="396750"/>
            <a:ext cx="8490753" cy="6173152"/>
          </a:xfrm>
        </p:spPr>
      </p:pic>
    </p:spTree>
    <p:extLst>
      <p:ext uri="{BB962C8B-B14F-4D97-AF65-F5344CB8AC3E}">
        <p14:creationId xmlns:p14="http://schemas.microsoft.com/office/powerpoint/2010/main" val="6019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Air masses do not remain in one place indefinitely.</a:t>
            </a:r>
          </a:p>
          <a:p>
            <a:r>
              <a:rPr lang="en-US" dirty="0" smtClean="0"/>
              <a:t>When an air mass undergoes modification, it exchanges thermal energy, moisture, or both with the surface over which it travels.</a:t>
            </a:r>
          </a:p>
          <a:p>
            <a:r>
              <a:rPr lang="en-US" dirty="0" smtClean="0"/>
              <a:t>In the U.S., air masses tend to move from the west to east.</a:t>
            </a:r>
            <a:endParaRPr lang="en-US" dirty="0"/>
          </a:p>
        </p:txBody>
      </p:sp>
    </p:spTree>
    <p:extLst>
      <p:ext uri="{BB962C8B-B14F-4D97-AF65-F5344CB8AC3E}">
        <p14:creationId xmlns:p14="http://schemas.microsoft.com/office/powerpoint/2010/main" val="413029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Weather Systems</a:t>
            </a:r>
            <a:endParaRPr lang="en-US" dirty="0"/>
          </a:p>
        </p:txBody>
      </p:sp>
      <p:sp>
        <p:nvSpPr>
          <p:cNvPr id="3" name="Content Placeholder 2"/>
          <p:cNvSpPr>
            <a:spLocks noGrp="1"/>
          </p:cNvSpPr>
          <p:nvPr>
            <p:ph idx="1"/>
          </p:nvPr>
        </p:nvSpPr>
        <p:spPr/>
        <p:txBody>
          <a:bodyPr/>
          <a:lstStyle/>
          <a:p>
            <a:r>
              <a:rPr lang="en-US" dirty="0" smtClean="0"/>
              <a:t>The direction of Earth’s winds are influenced by Earth’s rotation.</a:t>
            </a:r>
          </a:p>
          <a:p>
            <a:r>
              <a:rPr lang="en-US" dirty="0" smtClean="0"/>
              <a:t>The Coriolis effect results in fluids and object moving in an apparent curved path rather than a straight line.</a:t>
            </a:r>
          </a:p>
          <a:p>
            <a:r>
              <a:rPr lang="en-US" dirty="0" smtClean="0"/>
              <a:t>Moving air curves to the right in the northern hemisphere and to the left in the southern hemisphere.</a:t>
            </a:r>
          </a:p>
          <a:p>
            <a:endParaRPr lang="en-US" dirty="0"/>
          </a:p>
        </p:txBody>
      </p:sp>
    </p:spTree>
    <p:extLst>
      <p:ext uri="{BB962C8B-B14F-4D97-AF65-F5344CB8AC3E}">
        <p14:creationId xmlns:p14="http://schemas.microsoft.com/office/powerpoint/2010/main" val="36371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the equator the Earth is moving eastward at about 1670 km/h.</a:t>
            </a:r>
          </a:p>
          <a:p>
            <a:r>
              <a:rPr lang="en-US" dirty="0" smtClean="0"/>
              <a:t>If you were at the North Pole and could drop something down towards the equator, the object would land to the right of where you aimed because the Earth rotated to the left below it.</a:t>
            </a:r>
            <a:endParaRPr lang="en-US" dirty="0"/>
          </a:p>
        </p:txBody>
      </p:sp>
    </p:spTree>
    <p:extLst>
      <p:ext uri="{BB962C8B-B14F-4D97-AF65-F5344CB8AC3E}">
        <p14:creationId xmlns:p14="http://schemas.microsoft.com/office/powerpoint/2010/main" val="81581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They transport colder air to warmer areas near the equator and warmer air to colder areas near the poles.</a:t>
            </a:r>
          </a:p>
          <a:p>
            <a:r>
              <a:rPr lang="en-US" dirty="0" smtClean="0"/>
              <a:t>Global wind systems equalize thermal energy on Earth.</a:t>
            </a:r>
          </a:p>
          <a:p>
            <a:r>
              <a:rPr lang="en-US" dirty="0" smtClean="0"/>
              <a:t>There are 3 basic wind systems on Earth.</a:t>
            </a:r>
          </a:p>
          <a:p>
            <a:endParaRPr lang="en-US" dirty="0"/>
          </a:p>
        </p:txBody>
      </p:sp>
    </p:spTree>
    <p:extLst>
      <p:ext uri="{BB962C8B-B14F-4D97-AF65-F5344CB8AC3E}">
        <p14:creationId xmlns:p14="http://schemas.microsoft.com/office/powerpoint/2010/main" val="35857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Easterlies</a:t>
            </a:r>
            <a:endParaRPr lang="en-US" dirty="0"/>
          </a:p>
        </p:txBody>
      </p:sp>
      <p:sp>
        <p:nvSpPr>
          <p:cNvPr id="3" name="Content Placeholder 2"/>
          <p:cNvSpPr>
            <a:spLocks noGrp="1"/>
          </p:cNvSpPr>
          <p:nvPr>
            <p:ph idx="1"/>
          </p:nvPr>
        </p:nvSpPr>
        <p:spPr/>
        <p:txBody>
          <a:bodyPr/>
          <a:lstStyle/>
          <a:p>
            <a:r>
              <a:rPr lang="en-US" dirty="0" smtClean="0"/>
              <a:t>The wind zones between 60</a:t>
            </a:r>
            <a:r>
              <a:rPr lang="en-US" dirty="0" smtClean="0">
                <a:latin typeface="Calibri"/>
                <a:cs typeface="Calibri"/>
              </a:rPr>
              <a:t>°</a:t>
            </a:r>
            <a:r>
              <a:rPr lang="en-US" dirty="0" smtClean="0"/>
              <a:t>N latitude and the North Pole, and 60</a:t>
            </a:r>
            <a:r>
              <a:rPr lang="en-US" dirty="0" smtClean="0">
                <a:latin typeface="Calibri"/>
                <a:cs typeface="Calibri"/>
              </a:rPr>
              <a:t>°</a:t>
            </a:r>
            <a:r>
              <a:rPr lang="en-US" dirty="0" smtClean="0"/>
              <a:t>S and the South Pole are called polar easterlies.</a:t>
            </a:r>
          </a:p>
          <a:p>
            <a:r>
              <a:rPr lang="en-US" dirty="0" smtClean="0"/>
              <a:t>Polar easterlies begin as dense polar air sinks and moves towards the east.</a:t>
            </a:r>
            <a:endParaRPr lang="en-US" dirty="0"/>
          </a:p>
        </p:txBody>
      </p:sp>
    </p:spTree>
    <p:extLst>
      <p:ext uri="{BB962C8B-B14F-4D97-AF65-F5344CB8AC3E}">
        <p14:creationId xmlns:p14="http://schemas.microsoft.com/office/powerpoint/2010/main" val="26988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Westerlies</a:t>
            </a:r>
            <a:endParaRPr lang="en-US" dirty="0"/>
          </a:p>
        </p:txBody>
      </p:sp>
      <p:sp>
        <p:nvSpPr>
          <p:cNvPr id="3" name="Content Placeholder 2"/>
          <p:cNvSpPr>
            <a:spLocks noGrp="1"/>
          </p:cNvSpPr>
          <p:nvPr>
            <p:ph idx="1"/>
          </p:nvPr>
        </p:nvSpPr>
        <p:spPr/>
        <p:txBody>
          <a:bodyPr/>
          <a:lstStyle/>
          <a:p>
            <a:r>
              <a:rPr lang="en-US" dirty="0" smtClean="0"/>
              <a:t>The wind systems on Earth located between latitudes 30</a:t>
            </a:r>
            <a:r>
              <a:rPr lang="en-US" dirty="0">
                <a:latin typeface="Calibri"/>
                <a:cs typeface="Calibri"/>
              </a:rPr>
              <a:t>°</a:t>
            </a:r>
            <a:r>
              <a:rPr lang="en-US" dirty="0" smtClean="0"/>
              <a:t>N and 60</a:t>
            </a:r>
            <a:r>
              <a:rPr lang="en-US" dirty="0" smtClean="0">
                <a:latin typeface="Calibri"/>
                <a:cs typeface="Calibri"/>
              </a:rPr>
              <a:t>°</a:t>
            </a:r>
            <a:r>
              <a:rPr lang="en-US" dirty="0" smtClean="0"/>
              <a:t>Nand 30</a:t>
            </a:r>
            <a:r>
              <a:rPr lang="en-US" dirty="0" smtClean="0">
                <a:latin typeface="Calibri"/>
                <a:cs typeface="Calibri"/>
              </a:rPr>
              <a:t>°</a:t>
            </a:r>
            <a:r>
              <a:rPr lang="en-US" dirty="0" smtClean="0"/>
              <a:t>S and 60</a:t>
            </a:r>
            <a:r>
              <a:rPr lang="en-US" dirty="0">
                <a:latin typeface="Calibri"/>
                <a:cs typeface="Calibri"/>
              </a:rPr>
              <a:t>°</a:t>
            </a:r>
            <a:r>
              <a:rPr lang="en-US" dirty="0" smtClean="0"/>
              <a:t>S are called prevailing westerlies.</a:t>
            </a:r>
          </a:p>
          <a:p>
            <a:r>
              <a:rPr lang="en-US" dirty="0" smtClean="0"/>
              <a:t>In </a:t>
            </a:r>
            <a:r>
              <a:rPr lang="en-US" dirty="0" err="1" smtClean="0"/>
              <a:t>midlatitudes</a:t>
            </a:r>
            <a:r>
              <a:rPr lang="en-US" dirty="0" smtClean="0"/>
              <a:t> the winds move in a westerly direction towards the poles.</a:t>
            </a:r>
          </a:p>
          <a:p>
            <a:r>
              <a:rPr lang="en-US" dirty="0" smtClean="0"/>
              <a:t>Prevailing westerlies are steady winds that move much of the weather across the U.S. and Canada.</a:t>
            </a:r>
            <a:endParaRPr lang="en-US" dirty="0"/>
          </a:p>
        </p:txBody>
      </p:sp>
    </p:spTree>
    <p:extLst>
      <p:ext uri="{BB962C8B-B14F-4D97-AF65-F5344CB8AC3E}">
        <p14:creationId xmlns:p14="http://schemas.microsoft.com/office/powerpoint/2010/main" val="10225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Winds</a:t>
            </a:r>
            <a:endParaRPr lang="en-US" dirty="0"/>
          </a:p>
        </p:txBody>
      </p:sp>
      <p:sp>
        <p:nvSpPr>
          <p:cNvPr id="3" name="Content Placeholder 2"/>
          <p:cNvSpPr>
            <a:spLocks noGrp="1"/>
          </p:cNvSpPr>
          <p:nvPr>
            <p:ph idx="1"/>
          </p:nvPr>
        </p:nvSpPr>
        <p:spPr/>
        <p:txBody>
          <a:bodyPr/>
          <a:lstStyle/>
          <a:p>
            <a:r>
              <a:rPr lang="en-US" dirty="0" smtClean="0"/>
              <a:t>Between latitudes 30</a:t>
            </a:r>
            <a:r>
              <a:rPr lang="en-US" dirty="0" smtClean="0">
                <a:latin typeface="Calibri"/>
                <a:cs typeface="Calibri"/>
              </a:rPr>
              <a:t>°</a:t>
            </a:r>
            <a:r>
              <a:rPr lang="en-US" dirty="0" smtClean="0"/>
              <a:t>N and 30</a:t>
            </a:r>
            <a:r>
              <a:rPr lang="en-US" dirty="0" smtClean="0">
                <a:latin typeface="Calibri"/>
                <a:cs typeface="Calibri"/>
              </a:rPr>
              <a:t>°</a:t>
            </a:r>
            <a:r>
              <a:rPr lang="en-US" dirty="0" smtClean="0"/>
              <a:t>S are two circulation of wind known as the trade winds.</a:t>
            </a:r>
          </a:p>
          <a:p>
            <a:r>
              <a:rPr lang="en-US" dirty="0" smtClean="0"/>
              <a:t>Air in these regions sinks and moves toward the equator in an easterly direction.</a:t>
            </a:r>
          </a:p>
          <a:p>
            <a:r>
              <a:rPr lang="en-US" dirty="0" smtClean="0"/>
              <a:t>When the air reaches the equator, it warms, rises, and moves back towards latitudes 30</a:t>
            </a:r>
            <a:r>
              <a:rPr lang="en-US" dirty="0" smtClean="0">
                <a:latin typeface="Calibri"/>
                <a:cs typeface="Calibri"/>
              </a:rPr>
              <a:t>°</a:t>
            </a:r>
            <a:r>
              <a:rPr lang="en-US" dirty="0" smtClean="0"/>
              <a:t>N and 30</a:t>
            </a:r>
            <a:r>
              <a:rPr lang="en-US" dirty="0" smtClean="0">
                <a:latin typeface="Calibri"/>
                <a:cs typeface="Calibri"/>
              </a:rPr>
              <a:t>°</a:t>
            </a:r>
            <a:r>
              <a:rPr lang="en-US" dirty="0" smtClean="0"/>
              <a:t>S, where the process repeats.</a:t>
            </a:r>
            <a:endParaRPr lang="en-US" dirty="0"/>
          </a:p>
        </p:txBody>
      </p:sp>
    </p:spTree>
    <p:extLst>
      <p:ext uri="{BB962C8B-B14F-4D97-AF65-F5344CB8AC3E}">
        <p14:creationId xmlns:p14="http://schemas.microsoft.com/office/powerpoint/2010/main" val="244153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07" y="274637"/>
            <a:ext cx="8772177" cy="6579134"/>
          </a:xfrm>
        </p:spPr>
      </p:pic>
    </p:spTree>
    <p:extLst>
      <p:ext uri="{BB962C8B-B14F-4D97-AF65-F5344CB8AC3E}">
        <p14:creationId xmlns:p14="http://schemas.microsoft.com/office/powerpoint/2010/main" val="190433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Streams</a:t>
            </a:r>
            <a:endParaRPr lang="en-US" dirty="0"/>
          </a:p>
        </p:txBody>
      </p:sp>
      <p:sp>
        <p:nvSpPr>
          <p:cNvPr id="3" name="Content Placeholder 2"/>
          <p:cNvSpPr>
            <a:spLocks noGrp="1"/>
          </p:cNvSpPr>
          <p:nvPr>
            <p:ph idx="1"/>
          </p:nvPr>
        </p:nvSpPr>
        <p:spPr/>
        <p:txBody>
          <a:bodyPr/>
          <a:lstStyle/>
          <a:p>
            <a:r>
              <a:rPr lang="en-US" dirty="0" smtClean="0"/>
              <a:t>Wind is the movement of air from an area of high pressure to an area of low pressure.</a:t>
            </a:r>
          </a:p>
          <a:p>
            <a:r>
              <a:rPr lang="en-US" dirty="0" smtClean="0"/>
              <a:t>A large temperature gradient and the Coriolis effect results in strong westerly winds called jet stream.</a:t>
            </a:r>
          </a:p>
          <a:p>
            <a:r>
              <a:rPr lang="en-US" dirty="0" smtClean="0"/>
              <a:t>A Jet stream is a narrow band of fast wind.</a:t>
            </a:r>
          </a:p>
          <a:p>
            <a:r>
              <a:rPr lang="en-US" dirty="0" smtClean="0"/>
              <a:t>The position of the jet stream varies by season.</a:t>
            </a:r>
            <a:endParaRPr lang="en-US" dirty="0"/>
          </a:p>
        </p:txBody>
      </p:sp>
    </p:spTree>
    <p:extLst>
      <p:ext uri="{BB962C8B-B14F-4D97-AF65-F5344CB8AC3E}">
        <p14:creationId xmlns:p14="http://schemas.microsoft.com/office/powerpoint/2010/main" val="382471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3283"/>
            <a:ext cx="8229600" cy="4173157"/>
          </a:xfrm>
        </p:spPr>
        <p:txBody>
          <a:bodyPr lIns="0" tIns="0">
            <a:normAutofit/>
          </a:bodyPr>
          <a:lstStyle/>
          <a:p>
            <a:r>
              <a:rPr lang="en-US" sz="2300" b="1" dirty="0">
                <a:solidFill>
                  <a:schemeClr val="tx1">
                    <a:lumMod val="50000"/>
                    <a:lumOff val="50000"/>
                  </a:schemeClr>
                </a:solidFill>
                <a:latin typeface="Helvetica"/>
                <a:cs typeface="Helvetica"/>
              </a:rPr>
              <a:t>Section 1: </a:t>
            </a:r>
            <a:r>
              <a:rPr lang="en-US" sz="2300" dirty="0">
                <a:latin typeface="Helvetica Light"/>
                <a:cs typeface="Helvetica Light"/>
              </a:rPr>
              <a:t>Air masses have different temperatures and amounts of moisture because of the uneven heating of Earth’s surface.</a:t>
            </a:r>
          </a:p>
          <a:p>
            <a:r>
              <a:rPr lang="en-US" sz="2300" b="1" dirty="0" smtClean="0">
                <a:solidFill>
                  <a:schemeClr val="tx1">
                    <a:lumMod val="50000"/>
                    <a:lumOff val="50000"/>
                  </a:schemeClr>
                </a:solidFill>
                <a:latin typeface="Helvetica"/>
                <a:cs typeface="Helvetica"/>
              </a:rPr>
              <a:t>Section 2: </a:t>
            </a:r>
            <a:r>
              <a:rPr lang="en-US" sz="2300" dirty="0">
                <a:latin typeface="Helvetica Light"/>
                <a:cs typeface="Helvetica"/>
              </a:rPr>
              <a:t>Weather results when air masses with different pressures and temperatures move, change, and collide.</a:t>
            </a:r>
          </a:p>
          <a:p>
            <a:r>
              <a:rPr lang="en-US" sz="2300" b="1" dirty="0" smtClean="0">
                <a:solidFill>
                  <a:schemeClr val="tx1">
                    <a:lumMod val="50000"/>
                    <a:lumOff val="50000"/>
                  </a:schemeClr>
                </a:solidFill>
                <a:latin typeface="Helvetica"/>
                <a:cs typeface="Helvetica"/>
              </a:rPr>
              <a:t>Section 3:</a:t>
            </a:r>
            <a:r>
              <a:rPr lang="en-US" sz="2300" dirty="0">
                <a:latin typeface="Helvetica Light"/>
              </a:rPr>
              <a:t> Accurate measurements of atmospheric properties are a critical part of weather analysis and prediction.</a:t>
            </a:r>
          </a:p>
          <a:p>
            <a:r>
              <a:rPr lang="en-US" sz="2300" b="1" dirty="0" smtClean="0">
                <a:solidFill>
                  <a:schemeClr val="tx1">
                    <a:lumMod val="50000"/>
                    <a:lumOff val="50000"/>
                  </a:schemeClr>
                </a:solidFill>
                <a:latin typeface="Helvetica"/>
                <a:cs typeface="Helvetica"/>
              </a:rPr>
              <a:t>Section 4:</a:t>
            </a:r>
            <a:r>
              <a:rPr lang="en-US" sz="2300" dirty="0">
                <a:latin typeface="Helvetica Light"/>
              </a:rPr>
              <a:t> Several methods are used to develop short-term and long-term weather forecasts.</a:t>
            </a: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238059"/>
            <a:ext cx="1962912" cy="310896"/>
          </a:xfrm>
          <a:prstGeom prst="rect">
            <a:avLst/>
          </a:prstGeom>
        </p:spPr>
      </p:pic>
    </p:spTree>
    <p:extLst>
      <p:ext uri="{BB962C8B-B14F-4D97-AF65-F5344CB8AC3E}">
        <p14:creationId xmlns:p14="http://schemas.microsoft.com/office/powerpoint/2010/main" val="20607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Weather systems tend to form along the jet stream and generate large-scale weather systems.</a:t>
            </a:r>
          </a:p>
          <a:p>
            <a:r>
              <a:rPr lang="en-US" dirty="0" smtClean="0"/>
              <a:t>The jet stream moves different air temperatures from one region of Earth to another.</a:t>
            </a:r>
          </a:p>
          <a:p>
            <a:r>
              <a:rPr lang="en-US" dirty="0" smtClean="0"/>
              <a:t>Planes flying from LA to NY fly faster because they use the jet stream to fly east.</a:t>
            </a:r>
            <a:endParaRPr lang="en-US" dirty="0"/>
          </a:p>
        </p:txBody>
      </p:sp>
    </p:spTree>
    <p:extLst>
      <p:ext uri="{BB962C8B-B14F-4D97-AF65-F5344CB8AC3E}">
        <p14:creationId xmlns:p14="http://schemas.microsoft.com/office/powerpoint/2010/main" val="1640174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Fronts</a:t>
            </a:r>
            <a:endParaRPr lang="en-US" dirty="0"/>
          </a:p>
        </p:txBody>
      </p:sp>
      <p:sp>
        <p:nvSpPr>
          <p:cNvPr id="3" name="Content Placeholder 2"/>
          <p:cNvSpPr>
            <a:spLocks noGrp="1"/>
          </p:cNvSpPr>
          <p:nvPr>
            <p:ph idx="1"/>
          </p:nvPr>
        </p:nvSpPr>
        <p:spPr/>
        <p:txBody>
          <a:bodyPr/>
          <a:lstStyle/>
          <a:p>
            <a:r>
              <a:rPr lang="en-US" dirty="0" smtClean="0"/>
              <a:t>Air masses with different characteristics can collide and result in dramatic weather changes.</a:t>
            </a:r>
          </a:p>
          <a:p>
            <a:r>
              <a:rPr lang="en-US" dirty="0" smtClean="0"/>
              <a:t>A collision of two air masses forms a front.</a:t>
            </a:r>
          </a:p>
          <a:p>
            <a:r>
              <a:rPr lang="en-US" dirty="0" smtClean="0"/>
              <a:t>A front is a narrow region between two air masses of different densities.</a:t>
            </a:r>
          </a:p>
          <a:p>
            <a:r>
              <a:rPr lang="en-US" dirty="0" smtClean="0"/>
              <a:t>The density is from temperature, pressure, and humidity.</a:t>
            </a:r>
            <a:endParaRPr lang="en-US" dirty="0"/>
          </a:p>
        </p:txBody>
      </p:sp>
    </p:spTree>
    <p:extLst>
      <p:ext uri="{BB962C8B-B14F-4D97-AF65-F5344CB8AC3E}">
        <p14:creationId xmlns:p14="http://schemas.microsoft.com/office/powerpoint/2010/main" val="31462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Cold front is when cold, dense air displaces warm air.</a:t>
            </a:r>
          </a:p>
          <a:p>
            <a:r>
              <a:rPr lang="en-US" dirty="0" smtClean="0"/>
              <a:t>The warm air is forced up and cools.</a:t>
            </a:r>
          </a:p>
          <a:p>
            <a:r>
              <a:rPr lang="en-US" dirty="0" smtClean="0"/>
              <a:t>Water vapor condenses and thunderstorms are common.</a:t>
            </a:r>
          </a:p>
          <a:p>
            <a:r>
              <a:rPr lang="en-US" dirty="0" smtClean="0"/>
              <a:t>A blue line with evenly spaced blue triangles represents a cold front on a weather map.</a:t>
            </a:r>
          </a:p>
          <a:p>
            <a:r>
              <a:rPr lang="en-US" dirty="0" smtClean="0"/>
              <a:t>Triangles point in the direction of the front’s movement.</a:t>
            </a:r>
            <a:endParaRPr lang="en-US" dirty="0"/>
          </a:p>
        </p:txBody>
      </p:sp>
    </p:spTree>
    <p:extLst>
      <p:ext uri="{BB962C8B-B14F-4D97-AF65-F5344CB8AC3E}">
        <p14:creationId xmlns:p14="http://schemas.microsoft.com/office/powerpoint/2010/main" val="5794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warm front indicates advancing warm air.</a:t>
            </a:r>
          </a:p>
          <a:p>
            <a:r>
              <a:rPr lang="en-US" dirty="0" smtClean="0"/>
              <a:t>A warm front can create light precipitation.</a:t>
            </a:r>
          </a:p>
          <a:p>
            <a:r>
              <a:rPr lang="en-US" dirty="0" smtClean="0"/>
              <a:t>On a weather map, a red line with evenly spaced red semicircles pointing in the  direction of the front’s movement.</a:t>
            </a:r>
            <a:endParaRPr lang="en-US" dirty="0"/>
          </a:p>
        </p:txBody>
      </p:sp>
    </p:spTree>
    <p:extLst>
      <p:ext uri="{BB962C8B-B14F-4D97-AF65-F5344CB8AC3E}">
        <p14:creationId xmlns:p14="http://schemas.microsoft.com/office/powerpoint/2010/main" val="27807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Stationary front is when two air masses meet but neither one advances.</a:t>
            </a:r>
          </a:p>
          <a:p>
            <a:r>
              <a:rPr lang="en-US" dirty="0" smtClean="0"/>
              <a:t>The two air masses have small temperature and pressure gradients.</a:t>
            </a:r>
          </a:p>
          <a:p>
            <a:r>
              <a:rPr lang="en-US" dirty="0" smtClean="0"/>
              <a:t>Stationary masses have light winds and precipitation.</a:t>
            </a:r>
          </a:p>
          <a:p>
            <a:r>
              <a:rPr lang="en-US" dirty="0" smtClean="0"/>
              <a:t>A stationary mass is indicated by evenly spaced warm and cold front symbols pointed in opposite directions.</a:t>
            </a:r>
            <a:endParaRPr lang="en-US" dirty="0"/>
          </a:p>
        </p:txBody>
      </p:sp>
    </p:spTree>
    <p:extLst>
      <p:ext uri="{BB962C8B-B14F-4D97-AF65-F5344CB8AC3E}">
        <p14:creationId xmlns:p14="http://schemas.microsoft.com/office/powerpoint/2010/main" val="69725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Occluded front is when a cold air mass moves so rapidly that it overtakes a warm front and forces the warm air upward.</a:t>
            </a:r>
          </a:p>
          <a:p>
            <a:r>
              <a:rPr lang="en-US" dirty="0" smtClean="0"/>
              <a:t>The advancing cold air mass collides with the cold air mass that was in front of the warm air mass.</a:t>
            </a:r>
          </a:p>
          <a:p>
            <a:r>
              <a:rPr lang="en-US" dirty="0" smtClean="0"/>
              <a:t>Strong winds and heavy precipitation are common.</a:t>
            </a:r>
          </a:p>
          <a:p>
            <a:r>
              <a:rPr lang="en-US" dirty="0" smtClean="0"/>
              <a:t>An occluded front is indicated by alternating purple triangles and semicircles pointing in the direction of the front’s movement.</a:t>
            </a:r>
            <a:endParaRPr lang="en-US" dirty="0"/>
          </a:p>
        </p:txBody>
      </p:sp>
    </p:spTree>
    <p:extLst>
      <p:ext uri="{BB962C8B-B14F-4D97-AF65-F5344CB8AC3E}">
        <p14:creationId xmlns:p14="http://schemas.microsoft.com/office/powerpoint/2010/main" val="39921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57" y="1002082"/>
            <a:ext cx="9025470" cy="3732756"/>
          </a:xfrm>
        </p:spPr>
      </p:pic>
    </p:spTree>
    <p:extLst>
      <p:ext uri="{BB962C8B-B14F-4D97-AF65-F5344CB8AC3E}">
        <p14:creationId xmlns:p14="http://schemas.microsoft.com/office/powerpoint/2010/main" val="15690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Systems</a:t>
            </a:r>
            <a:endParaRPr lang="en-US" dirty="0"/>
          </a:p>
        </p:txBody>
      </p:sp>
      <p:sp>
        <p:nvSpPr>
          <p:cNvPr id="3" name="Content Placeholder 2"/>
          <p:cNvSpPr>
            <a:spLocks noGrp="1"/>
          </p:cNvSpPr>
          <p:nvPr>
            <p:ph idx="1"/>
          </p:nvPr>
        </p:nvSpPr>
        <p:spPr/>
        <p:txBody>
          <a:bodyPr/>
          <a:lstStyle/>
          <a:p>
            <a:r>
              <a:rPr lang="en-US" dirty="0" smtClean="0"/>
              <a:t>Sinking air is associated with high pressure and rising air is associated with low pressure.</a:t>
            </a:r>
          </a:p>
          <a:p>
            <a:r>
              <a:rPr lang="en-US" dirty="0" smtClean="0"/>
              <a:t>Air always flows from an area of high pressure to an area of low pressure.</a:t>
            </a:r>
          </a:p>
          <a:p>
            <a:r>
              <a:rPr lang="en-US" dirty="0" smtClean="0"/>
              <a:t>Air around pressure systems move in a circular motion.</a:t>
            </a:r>
            <a:endParaRPr lang="en-US" dirty="0"/>
          </a:p>
        </p:txBody>
      </p:sp>
    </p:spTree>
    <p:extLst>
      <p:ext uri="{BB962C8B-B14F-4D97-AF65-F5344CB8AC3E}">
        <p14:creationId xmlns:p14="http://schemas.microsoft.com/office/powerpoint/2010/main" val="41571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 low pressure system air rises.</a:t>
            </a:r>
          </a:p>
          <a:p>
            <a:r>
              <a:rPr lang="en-US" dirty="0" smtClean="0"/>
              <a:t>When the air from the outside replaces the air that rises it spirals inward towards the center.</a:t>
            </a:r>
          </a:p>
          <a:p>
            <a:r>
              <a:rPr lang="en-US" dirty="0" smtClean="0"/>
              <a:t>Air in a low pressure system in the northern hemisphere moves in a counterclockwise direction in the northern hemisphere.</a:t>
            </a:r>
          </a:p>
          <a:p>
            <a:r>
              <a:rPr lang="en-US" dirty="0" smtClean="0"/>
              <a:t>As the air rises it cools and condenses to form clouds and precipitation.</a:t>
            </a:r>
            <a:endParaRPr lang="en-US" dirty="0"/>
          </a:p>
        </p:txBody>
      </p:sp>
    </p:spTree>
    <p:extLst>
      <p:ext uri="{BB962C8B-B14F-4D97-AF65-F5344CB8AC3E}">
        <p14:creationId xmlns:p14="http://schemas.microsoft.com/office/powerpoint/2010/main" val="16258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low pressure system is associated with cloudy weather and precipitation.</a:t>
            </a:r>
          </a:p>
          <a:p>
            <a:r>
              <a:rPr lang="en-US" b="1" dirty="0" smtClean="0">
                <a:solidFill>
                  <a:srgbClr val="FF0000"/>
                </a:solidFill>
              </a:rPr>
              <a:t>L</a:t>
            </a:r>
            <a:r>
              <a:rPr lang="en-US" dirty="0" smtClean="0"/>
              <a:t>ow pressure is </a:t>
            </a:r>
            <a:r>
              <a:rPr lang="en-US" b="1" dirty="0" smtClean="0">
                <a:solidFill>
                  <a:srgbClr val="FF0000"/>
                </a:solidFill>
              </a:rPr>
              <a:t>L</a:t>
            </a:r>
            <a:r>
              <a:rPr lang="en-US" dirty="0" smtClean="0"/>
              <a:t>ousy weather.</a:t>
            </a:r>
            <a:endParaRPr lang="en-US" dirty="0"/>
          </a:p>
        </p:txBody>
      </p:sp>
    </p:spTree>
    <p:extLst>
      <p:ext uri="{BB962C8B-B14F-4D97-AF65-F5344CB8AC3E}">
        <p14:creationId xmlns:p14="http://schemas.microsoft.com/office/powerpoint/2010/main" val="402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The Causes of Weather</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What is the difference between weather and climate?</a:t>
            </a:r>
          </a:p>
          <a:p>
            <a:pPr lvl="1"/>
            <a:r>
              <a:rPr lang="en-US" dirty="0" smtClean="0"/>
              <a:t>How do imbalances in the heating of Earth’s surface create weather?</a:t>
            </a:r>
          </a:p>
          <a:p>
            <a:pPr lvl="1"/>
            <a:r>
              <a:rPr lang="en-US" dirty="0" smtClean="0"/>
              <a:t>How do air mass form?</a:t>
            </a:r>
          </a:p>
          <a:p>
            <a:pPr lvl="1"/>
            <a:r>
              <a:rPr lang="en-US" dirty="0" smtClean="0"/>
              <a:t>What are the five types of air masses?</a:t>
            </a:r>
          </a:p>
          <a:p>
            <a:pPr lvl="1"/>
            <a:endParaRPr lang="en-US" dirty="0"/>
          </a:p>
        </p:txBody>
      </p:sp>
    </p:spTree>
    <p:extLst>
      <p:ext uri="{BB962C8B-B14F-4D97-AF65-F5344CB8AC3E}">
        <p14:creationId xmlns:p14="http://schemas.microsoft.com/office/powerpoint/2010/main" val="10639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a:t>
            </a:r>
            <a:endParaRPr lang="en-US" dirty="0"/>
          </a:p>
        </p:txBody>
      </p:sp>
      <p:sp>
        <p:nvSpPr>
          <p:cNvPr id="3" name="Content Placeholder 2"/>
          <p:cNvSpPr>
            <a:spLocks noGrp="1"/>
          </p:cNvSpPr>
          <p:nvPr>
            <p:ph idx="1"/>
          </p:nvPr>
        </p:nvSpPr>
        <p:spPr/>
        <p:txBody>
          <a:bodyPr/>
          <a:lstStyle/>
          <a:p>
            <a:r>
              <a:rPr lang="en-US" dirty="0" smtClean="0"/>
              <a:t>In a high pressure system, sinking air moves away from the system’s center when it reaches Earth’s surface.</a:t>
            </a:r>
          </a:p>
          <a:p>
            <a:r>
              <a:rPr lang="en-US" dirty="0" smtClean="0"/>
              <a:t>The Coriolis effect causes the sinking air to move to the right in a clockwise rotation.</a:t>
            </a:r>
          </a:p>
          <a:p>
            <a:r>
              <a:rPr lang="en-US" dirty="0" smtClean="0"/>
              <a:t>High pressure systems are associated with fair weather.</a:t>
            </a:r>
          </a:p>
          <a:p>
            <a:r>
              <a:rPr lang="en-US" b="1" dirty="0" smtClean="0">
                <a:solidFill>
                  <a:srgbClr val="0070C0"/>
                </a:solidFill>
              </a:rPr>
              <a:t>H</a:t>
            </a:r>
            <a:r>
              <a:rPr lang="en-US" dirty="0" smtClean="0"/>
              <a:t>igh pressure is </a:t>
            </a:r>
            <a:r>
              <a:rPr lang="en-US" b="1" dirty="0" smtClean="0">
                <a:solidFill>
                  <a:srgbClr val="0070C0"/>
                </a:solidFill>
              </a:rPr>
              <a:t>H</a:t>
            </a:r>
            <a:r>
              <a:rPr lang="en-US" dirty="0" smtClean="0"/>
              <a:t>appy weather.</a:t>
            </a:r>
            <a:endParaRPr lang="en-US" dirty="0"/>
          </a:p>
        </p:txBody>
      </p:sp>
    </p:spTree>
    <p:extLst>
      <p:ext uri="{BB962C8B-B14F-4D97-AF65-F5344CB8AC3E}">
        <p14:creationId xmlns:p14="http://schemas.microsoft.com/office/powerpoint/2010/main" val="28221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34" y="901874"/>
            <a:ext cx="8976858" cy="5102037"/>
          </a:xfrm>
        </p:spPr>
      </p:pic>
    </p:spTree>
    <p:extLst>
      <p:ext uri="{BB962C8B-B14F-4D97-AF65-F5344CB8AC3E}">
        <p14:creationId xmlns:p14="http://schemas.microsoft.com/office/powerpoint/2010/main" val="11493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4192"/>
            <a:ext cx="9079418" cy="5107173"/>
          </a:xfrm>
        </p:spPr>
      </p:pic>
    </p:spTree>
    <p:extLst>
      <p:ext uri="{BB962C8B-B14F-4D97-AF65-F5344CB8AC3E}">
        <p14:creationId xmlns:p14="http://schemas.microsoft.com/office/powerpoint/2010/main" val="2063501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 Gathering Weather Data</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Why is accurate weather data important?</a:t>
            </a:r>
          </a:p>
          <a:p>
            <a:pPr lvl="1"/>
            <a:r>
              <a:rPr lang="en-US" dirty="0" smtClean="0"/>
              <a:t>What are some of the instruments used to collect weather data from Earth’s surface?</a:t>
            </a:r>
          </a:p>
          <a:p>
            <a:pPr lvl="1"/>
            <a:r>
              <a:rPr lang="en-US" dirty="0" smtClean="0"/>
              <a:t>What are the strengths and weaknesses of weather radar and weather satellites?</a:t>
            </a:r>
            <a:endParaRPr lang="en-US" dirty="0"/>
          </a:p>
        </p:txBody>
      </p:sp>
    </p:spTree>
    <p:extLst>
      <p:ext uri="{BB962C8B-B14F-4D97-AF65-F5344CB8AC3E}">
        <p14:creationId xmlns:p14="http://schemas.microsoft.com/office/powerpoint/2010/main" val="359036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Earth’s Surface</a:t>
            </a:r>
            <a:endParaRPr lang="en-US" dirty="0"/>
          </a:p>
        </p:txBody>
      </p:sp>
      <p:sp>
        <p:nvSpPr>
          <p:cNvPr id="3" name="Content Placeholder 2"/>
          <p:cNvSpPr>
            <a:spLocks noGrp="1"/>
          </p:cNvSpPr>
          <p:nvPr>
            <p:ph idx="1"/>
          </p:nvPr>
        </p:nvSpPr>
        <p:spPr/>
        <p:txBody>
          <a:bodyPr/>
          <a:lstStyle/>
          <a:p>
            <a:r>
              <a:rPr lang="en-US" dirty="0" smtClean="0"/>
              <a:t>Meteorologists measure atmospheric conditions, such as temperature, air pressure, wind speed, and relative humidity.</a:t>
            </a:r>
          </a:p>
          <a:p>
            <a:r>
              <a:rPr lang="en-US" dirty="0" smtClean="0"/>
              <a:t>The quality of the data is critical for precise predictions.</a:t>
            </a:r>
            <a:endParaRPr lang="en-US" dirty="0"/>
          </a:p>
        </p:txBody>
      </p:sp>
    </p:spTree>
    <p:extLst>
      <p:ext uri="{BB962C8B-B14F-4D97-AF65-F5344CB8AC3E}">
        <p14:creationId xmlns:p14="http://schemas.microsoft.com/office/powerpoint/2010/main" val="4524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and Air Pressure</a:t>
            </a:r>
            <a:endParaRPr lang="en-US" dirty="0"/>
          </a:p>
        </p:txBody>
      </p:sp>
      <p:sp>
        <p:nvSpPr>
          <p:cNvPr id="3" name="Content Placeholder 2"/>
          <p:cNvSpPr>
            <a:spLocks noGrp="1"/>
          </p:cNvSpPr>
          <p:nvPr>
            <p:ph idx="1"/>
          </p:nvPr>
        </p:nvSpPr>
        <p:spPr/>
        <p:txBody>
          <a:bodyPr/>
          <a:lstStyle/>
          <a:p>
            <a:r>
              <a:rPr lang="en-US" dirty="0" smtClean="0"/>
              <a:t>A thermometer measures temperature using either the Fahrenheit or Celsius scale.</a:t>
            </a:r>
          </a:p>
          <a:p>
            <a:r>
              <a:rPr lang="en-US" dirty="0" smtClean="0"/>
              <a:t>Thermometers usually contain alcohol sealed in a glass tube.</a:t>
            </a:r>
          </a:p>
          <a:p>
            <a:r>
              <a:rPr lang="en-US" dirty="0" smtClean="0"/>
              <a:t>The liquid expands when heated or contracts when cooled.</a:t>
            </a:r>
          </a:p>
          <a:p>
            <a:r>
              <a:rPr lang="en-US" dirty="0" smtClean="0"/>
              <a:t>This causes the column to rise or fall.</a:t>
            </a:r>
            <a:endParaRPr lang="en-US" dirty="0"/>
          </a:p>
        </p:txBody>
      </p:sp>
    </p:spTree>
    <p:extLst>
      <p:ext uri="{BB962C8B-B14F-4D97-AF65-F5344CB8AC3E}">
        <p14:creationId xmlns:p14="http://schemas.microsoft.com/office/powerpoint/2010/main" val="84892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Barometer</a:t>
            </a:r>
            <a:endParaRPr lang="en-US" dirty="0"/>
          </a:p>
        </p:txBody>
      </p:sp>
      <p:sp>
        <p:nvSpPr>
          <p:cNvPr id="3" name="Content Placeholder 2"/>
          <p:cNvSpPr>
            <a:spLocks noGrp="1"/>
          </p:cNvSpPr>
          <p:nvPr>
            <p:ph idx="1"/>
          </p:nvPr>
        </p:nvSpPr>
        <p:spPr/>
        <p:txBody>
          <a:bodyPr/>
          <a:lstStyle/>
          <a:p>
            <a:r>
              <a:rPr lang="en-US" dirty="0" smtClean="0"/>
              <a:t>A barometer measures air pressure.</a:t>
            </a:r>
          </a:p>
          <a:p>
            <a:r>
              <a:rPr lang="en-US" dirty="0" smtClean="0"/>
              <a:t>Some  barometers have a glass tube filled with mercury.</a:t>
            </a:r>
          </a:p>
          <a:p>
            <a:r>
              <a:rPr lang="en-US" dirty="0" smtClean="0"/>
              <a:t>The tube sits in a container of mercury.</a:t>
            </a:r>
          </a:p>
          <a:p>
            <a:r>
              <a:rPr lang="en-US" dirty="0" smtClean="0"/>
              <a:t>A change of air pressure will cause more of less pressure on the open container causing the mercury in the tube to rise or fall.</a:t>
            </a:r>
            <a:endParaRPr lang="en-US" dirty="0"/>
          </a:p>
        </p:txBody>
      </p:sp>
    </p:spTree>
    <p:extLst>
      <p:ext uri="{BB962C8B-B14F-4D97-AF65-F5344CB8AC3E}">
        <p14:creationId xmlns:p14="http://schemas.microsoft.com/office/powerpoint/2010/main" val="231522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Speed and Relative Humidity</a:t>
            </a:r>
            <a:endParaRPr lang="en-US" dirty="0"/>
          </a:p>
        </p:txBody>
      </p:sp>
      <p:sp>
        <p:nvSpPr>
          <p:cNvPr id="3" name="Content Placeholder 2"/>
          <p:cNvSpPr>
            <a:spLocks noGrp="1"/>
          </p:cNvSpPr>
          <p:nvPr>
            <p:ph idx="1"/>
          </p:nvPr>
        </p:nvSpPr>
        <p:spPr/>
        <p:txBody>
          <a:bodyPr/>
          <a:lstStyle/>
          <a:p>
            <a:r>
              <a:rPr lang="en-US" dirty="0" smtClean="0"/>
              <a:t>An anemometer measures wind speed.</a:t>
            </a:r>
          </a:p>
          <a:p>
            <a:r>
              <a:rPr lang="en-US" dirty="0" smtClean="0"/>
              <a:t>The simplest type has 3 or 4 cupped arms that rotate as the wind blows.</a:t>
            </a:r>
          </a:p>
          <a:p>
            <a:r>
              <a:rPr lang="en-US" dirty="0" smtClean="0"/>
              <a:t>The wind speed is calculated by the number of rotations in a given time.</a:t>
            </a:r>
          </a:p>
          <a:p>
            <a:r>
              <a:rPr lang="en-US" dirty="0" smtClean="0"/>
              <a:t>Anemometers also have a wind vane that shows the direction of the wind</a:t>
            </a:r>
            <a:endParaRPr lang="en-US" dirty="0"/>
          </a:p>
        </p:txBody>
      </p:sp>
    </p:spTree>
    <p:extLst>
      <p:ext uri="{BB962C8B-B14F-4D97-AF65-F5344CB8AC3E}">
        <p14:creationId xmlns:p14="http://schemas.microsoft.com/office/powerpoint/2010/main" val="39422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hygrometer measures humidity.</a:t>
            </a:r>
          </a:p>
          <a:p>
            <a:r>
              <a:rPr lang="en-US" dirty="0" smtClean="0"/>
              <a:t>A hygrometer has a wet-bulb and dry-bulb thermometer.</a:t>
            </a:r>
          </a:p>
          <a:p>
            <a:r>
              <a:rPr lang="en-US" dirty="0" smtClean="0"/>
              <a:t>When water evaporates from the wet-bulb thermometer the bulb cools.</a:t>
            </a:r>
          </a:p>
          <a:p>
            <a:r>
              <a:rPr lang="en-US" dirty="0" smtClean="0"/>
              <a:t>The temperatures are read at the same time and the difference between the two thermometers is calculated.</a:t>
            </a:r>
            <a:endParaRPr lang="en-US" dirty="0"/>
          </a:p>
        </p:txBody>
      </p:sp>
    </p:spTree>
    <p:extLst>
      <p:ext uri="{BB962C8B-B14F-4D97-AF65-F5344CB8AC3E}">
        <p14:creationId xmlns:p14="http://schemas.microsoft.com/office/powerpoint/2010/main" val="277205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relative humidity table lists the specific relative humidity for the difference between the thermometers.</a:t>
            </a:r>
            <a:endParaRPr lang="en-US" dirty="0"/>
          </a:p>
        </p:txBody>
      </p:sp>
    </p:spTree>
    <p:extLst>
      <p:ext uri="{BB962C8B-B14F-4D97-AF65-F5344CB8AC3E}">
        <p14:creationId xmlns:p14="http://schemas.microsoft.com/office/powerpoint/2010/main" val="38591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Meteorology?</a:t>
            </a:r>
            <a:endParaRPr lang="en-US" dirty="0"/>
          </a:p>
        </p:txBody>
      </p:sp>
      <p:sp>
        <p:nvSpPr>
          <p:cNvPr id="3" name="Content Placeholder 2"/>
          <p:cNvSpPr>
            <a:spLocks noGrp="1"/>
          </p:cNvSpPr>
          <p:nvPr>
            <p:ph idx="1"/>
          </p:nvPr>
        </p:nvSpPr>
        <p:spPr/>
        <p:txBody>
          <a:bodyPr/>
          <a:lstStyle/>
          <a:p>
            <a:r>
              <a:rPr lang="en-US" dirty="0" smtClean="0"/>
              <a:t>Meteorology it the study of the physics, chemistry, and dynamics of atmospheric phenomena.</a:t>
            </a:r>
          </a:p>
          <a:p>
            <a:r>
              <a:rPr lang="en-US" dirty="0" smtClean="0"/>
              <a:t>The Greek word </a:t>
            </a:r>
            <a:r>
              <a:rPr lang="en-US" i="1" dirty="0" err="1" smtClean="0"/>
              <a:t>meteoros</a:t>
            </a:r>
            <a:r>
              <a:rPr lang="en-US" dirty="0" smtClean="0"/>
              <a:t> means high in the air.</a:t>
            </a:r>
            <a:endParaRPr lang="en-US" dirty="0"/>
          </a:p>
        </p:txBody>
      </p:sp>
    </p:spTree>
    <p:extLst>
      <p:ext uri="{BB962C8B-B14F-4D97-AF65-F5344CB8AC3E}">
        <p14:creationId xmlns:p14="http://schemas.microsoft.com/office/powerpoint/2010/main" val="32556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5682"/>
            <a:ext cx="8229600" cy="6722318"/>
          </a:xfrm>
        </p:spPr>
      </p:pic>
    </p:spTree>
    <p:extLst>
      <p:ext uri="{BB962C8B-B14F-4D97-AF65-F5344CB8AC3E}">
        <p14:creationId xmlns:p14="http://schemas.microsoft.com/office/powerpoint/2010/main" val="1406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Automated Surface Observing System (ASOS)</a:t>
            </a:r>
            <a:endParaRPr lang="en-US" dirty="0"/>
          </a:p>
        </p:txBody>
      </p:sp>
      <p:sp>
        <p:nvSpPr>
          <p:cNvPr id="3" name="Content Placeholder 2"/>
          <p:cNvSpPr>
            <a:spLocks noGrp="1"/>
          </p:cNvSpPr>
          <p:nvPr>
            <p:ph idx="1"/>
          </p:nvPr>
        </p:nvSpPr>
        <p:spPr/>
        <p:txBody>
          <a:bodyPr/>
          <a:lstStyle/>
          <a:p>
            <a:r>
              <a:rPr lang="en-US" dirty="0" smtClean="0"/>
              <a:t>There are many monitoring systems around the world that meteorologists use to predict the weather.</a:t>
            </a:r>
            <a:endParaRPr lang="en-US" dirty="0"/>
          </a:p>
        </p:txBody>
      </p:sp>
    </p:spTree>
    <p:extLst>
      <p:ext uri="{BB962C8B-B14F-4D97-AF65-F5344CB8AC3E}">
        <p14:creationId xmlns:p14="http://schemas.microsoft.com/office/powerpoint/2010/main" val="10030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Observation Systems</a:t>
            </a:r>
            <a:endParaRPr lang="en-US" dirty="0"/>
          </a:p>
        </p:txBody>
      </p:sp>
      <p:sp>
        <p:nvSpPr>
          <p:cNvPr id="3" name="Content Placeholder 2"/>
          <p:cNvSpPr>
            <a:spLocks noGrp="1"/>
          </p:cNvSpPr>
          <p:nvPr>
            <p:ph idx="1"/>
          </p:nvPr>
        </p:nvSpPr>
        <p:spPr/>
        <p:txBody>
          <a:bodyPr/>
          <a:lstStyle/>
          <a:p>
            <a:r>
              <a:rPr lang="en-US" dirty="0" smtClean="0"/>
              <a:t>A radiosonde collects data from the upper atmosphere.</a:t>
            </a:r>
          </a:p>
          <a:p>
            <a:r>
              <a:rPr lang="en-US" dirty="0" smtClean="0"/>
              <a:t>Weather radar detects different locations of precipitation.</a:t>
            </a:r>
          </a:p>
          <a:p>
            <a:r>
              <a:rPr lang="en-US" dirty="0" smtClean="0"/>
              <a:t>A radar sends pulses of radio waves out that strike and then bounce off objects.</a:t>
            </a:r>
          </a:p>
          <a:p>
            <a:endParaRPr lang="en-US" dirty="0" smtClean="0"/>
          </a:p>
        </p:txBody>
      </p:sp>
    </p:spTree>
    <p:extLst>
      <p:ext uri="{BB962C8B-B14F-4D97-AF65-F5344CB8AC3E}">
        <p14:creationId xmlns:p14="http://schemas.microsoft.com/office/powerpoint/2010/main" val="302613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Doppler weather radar measures the speed of precipitation.</a:t>
            </a:r>
          </a:p>
          <a:p>
            <a:r>
              <a:rPr lang="en-US" dirty="0" smtClean="0"/>
              <a:t>Weather satellites orbit Earth and take images of Earth at regular intervals.</a:t>
            </a:r>
          </a:p>
          <a:p>
            <a:r>
              <a:rPr lang="en-US" dirty="0" smtClean="0"/>
              <a:t>Visible light imagery shows the thickness of clouds.</a:t>
            </a:r>
          </a:p>
          <a:p>
            <a:r>
              <a:rPr lang="en-US" dirty="0" smtClean="0"/>
              <a:t>Water-vapor imagery shows the amount of water vapor in the air.</a:t>
            </a:r>
            <a:endParaRPr lang="en-US" dirty="0"/>
          </a:p>
        </p:txBody>
      </p:sp>
    </p:spTree>
    <p:extLst>
      <p:ext uri="{BB962C8B-B14F-4D97-AF65-F5344CB8AC3E}">
        <p14:creationId xmlns:p14="http://schemas.microsoft.com/office/powerpoint/2010/main" val="34389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vs. Climate</a:t>
            </a:r>
            <a:endParaRPr lang="en-US" dirty="0"/>
          </a:p>
        </p:txBody>
      </p:sp>
      <p:sp>
        <p:nvSpPr>
          <p:cNvPr id="3" name="Content Placeholder 2"/>
          <p:cNvSpPr>
            <a:spLocks noGrp="1"/>
          </p:cNvSpPr>
          <p:nvPr>
            <p:ph idx="1"/>
          </p:nvPr>
        </p:nvSpPr>
        <p:spPr/>
        <p:txBody>
          <a:bodyPr/>
          <a:lstStyle/>
          <a:p>
            <a:r>
              <a:rPr lang="en-US" dirty="0" smtClean="0"/>
              <a:t>Weather is the short-term variations in atmospheric  phenomena that interact and affect the environment and life on Earth.</a:t>
            </a:r>
          </a:p>
          <a:p>
            <a:r>
              <a:rPr lang="en-US" dirty="0" smtClean="0"/>
              <a:t>These variations can take place over minutes, hours, days, weeks, months, or years.</a:t>
            </a:r>
          </a:p>
          <a:p>
            <a:r>
              <a:rPr lang="en-US" dirty="0" smtClean="0"/>
              <a:t>Climate it the long-term average of variations of the weather for a particular area.</a:t>
            </a:r>
            <a:endParaRPr lang="en-US" dirty="0"/>
          </a:p>
        </p:txBody>
      </p:sp>
    </p:spTree>
    <p:extLst>
      <p:ext uri="{BB962C8B-B14F-4D97-AF65-F5344CB8AC3E}">
        <p14:creationId xmlns:p14="http://schemas.microsoft.com/office/powerpoint/2010/main" val="279942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sun is always heating a part of Earth’s surface through the day.</a:t>
            </a:r>
          </a:p>
          <a:p>
            <a:r>
              <a:rPr lang="en-US" dirty="0" smtClean="0"/>
              <a:t>The amount of sun that hits Earth’s surface varies by the seasons and that location on Earth’s surface.</a:t>
            </a:r>
          </a:p>
          <a:p>
            <a:endParaRPr lang="en-US" dirty="0"/>
          </a:p>
        </p:txBody>
      </p:sp>
    </p:spTree>
    <p:extLst>
      <p:ext uri="{BB962C8B-B14F-4D97-AF65-F5344CB8AC3E}">
        <p14:creationId xmlns:p14="http://schemas.microsoft.com/office/powerpoint/2010/main" val="13588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Masses</a:t>
            </a:r>
            <a:endParaRPr lang="en-US" dirty="0"/>
          </a:p>
        </p:txBody>
      </p:sp>
      <p:sp>
        <p:nvSpPr>
          <p:cNvPr id="3" name="Content Placeholder 2"/>
          <p:cNvSpPr>
            <a:spLocks noGrp="1"/>
          </p:cNvSpPr>
          <p:nvPr>
            <p:ph idx="1"/>
          </p:nvPr>
        </p:nvSpPr>
        <p:spPr/>
        <p:txBody>
          <a:bodyPr/>
          <a:lstStyle/>
          <a:p>
            <a:r>
              <a:rPr lang="en-US" dirty="0" smtClean="0"/>
              <a:t>An air mass is a large volume of air that has the same characteristics, such as temperature and humidity, as its source region (the area over which an air mass forms).</a:t>
            </a:r>
          </a:p>
          <a:p>
            <a:r>
              <a:rPr lang="en-US" dirty="0" smtClean="0"/>
              <a:t>Maritime tropical air mass (</a:t>
            </a:r>
            <a:r>
              <a:rPr lang="en-US" dirty="0" err="1" smtClean="0"/>
              <a:t>mT</a:t>
            </a:r>
            <a:r>
              <a:rPr lang="en-US" dirty="0" smtClean="0"/>
              <a:t>) originate over tropical bodies of water.</a:t>
            </a:r>
          </a:p>
          <a:p>
            <a:r>
              <a:rPr lang="en-US" dirty="0" smtClean="0"/>
              <a:t>Continental tropical air mass (</a:t>
            </a:r>
            <a:r>
              <a:rPr lang="en-US" dirty="0" err="1" smtClean="0"/>
              <a:t>cT</a:t>
            </a:r>
            <a:r>
              <a:rPr lang="en-US" dirty="0" smtClean="0"/>
              <a:t>) originate over the continent.</a:t>
            </a:r>
            <a:endParaRPr lang="en-US" dirty="0"/>
          </a:p>
        </p:txBody>
      </p:sp>
    </p:spTree>
    <p:extLst>
      <p:ext uri="{BB962C8B-B14F-4D97-AF65-F5344CB8AC3E}">
        <p14:creationId xmlns:p14="http://schemas.microsoft.com/office/powerpoint/2010/main" val="3456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Maritime polar (</a:t>
            </a:r>
            <a:r>
              <a:rPr lang="en-US" dirty="0" err="1" smtClean="0"/>
              <a:t>mP</a:t>
            </a:r>
            <a:r>
              <a:rPr lang="en-US" dirty="0" smtClean="0"/>
              <a:t>) form over the cold waters of the North Atlantic and North Pacific.</a:t>
            </a:r>
          </a:p>
          <a:p>
            <a:r>
              <a:rPr lang="en-US" dirty="0" smtClean="0"/>
              <a:t>Continental polar (</a:t>
            </a:r>
            <a:r>
              <a:rPr lang="en-US" dirty="0" err="1" smtClean="0"/>
              <a:t>cP</a:t>
            </a:r>
            <a:r>
              <a:rPr lang="en-US" dirty="0" smtClean="0"/>
              <a:t>) air masses form over the interior Canada and Alaska.</a:t>
            </a:r>
          </a:p>
          <a:p>
            <a:r>
              <a:rPr lang="en-US" dirty="0" smtClean="0"/>
              <a:t>Artic (A) air masses form above 60</a:t>
            </a:r>
            <a:r>
              <a:rPr lang="en-US" dirty="0" smtClean="0">
                <a:latin typeface="Calibri"/>
                <a:cs typeface="Calibri"/>
              </a:rPr>
              <a:t>°</a:t>
            </a:r>
            <a:r>
              <a:rPr lang="en-US" dirty="0" smtClean="0"/>
              <a:t>N latitude in Siberia and the Artic basin.</a:t>
            </a:r>
            <a:endParaRPr lang="en-US" dirty="0"/>
          </a:p>
        </p:txBody>
      </p:sp>
    </p:spTree>
    <p:extLst>
      <p:ext uri="{BB962C8B-B14F-4D97-AF65-F5344CB8AC3E}">
        <p14:creationId xmlns:p14="http://schemas.microsoft.com/office/powerpoint/2010/main" val="387283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55" y="137786"/>
            <a:ext cx="8403845" cy="6606008"/>
          </a:xfrm>
        </p:spPr>
      </p:pic>
    </p:spTree>
    <p:extLst>
      <p:ext uri="{BB962C8B-B14F-4D97-AF65-F5344CB8AC3E}">
        <p14:creationId xmlns:p14="http://schemas.microsoft.com/office/powerpoint/2010/main" val="29609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TotalTime>
  <Words>1661</Words>
  <Application>Microsoft Office PowerPoint</Application>
  <PresentationFormat>On-screen Show (4:3)</PresentationFormat>
  <Paragraphs>136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Meteorology </vt:lpstr>
      <vt:lpstr>PowerPoint Presentation</vt:lpstr>
      <vt:lpstr>Section 1 – The Causes of Weather</vt:lpstr>
      <vt:lpstr>What is Meteorology?</vt:lpstr>
      <vt:lpstr>Weather vs. Climate</vt:lpstr>
      <vt:lpstr>PowerPoint Presentation</vt:lpstr>
      <vt:lpstr>Air Masses</vt:lpstr>
      <vt:lpstr>PowerPoint Presentation</vt:lpstr>
      <vt:lpstr>PowerPoint Presentation</vt:lpstr>
      <vt:lpstr>PowerPoint Presentation</vt:lpstr>
      <vt:lpstr>PowerPoint Presentation</vt:lpstr>
      <vt:lpstr>Section 2 – Weather Systems</vt:lpstr>
      <vt:lpstr>PowerPoint Presentation</vt:lpstr>
      <vt:lpstr>PowerPoint Presentation</vt:lpstr>
      <vt:lpstr>Polar Easterlies</vt:lpstr>
      <vt:lpstr>Prevailing Westerlies</vt:lpstr>
      <vt:lpstr>Trade Winds</vt:lpstr>
      <vt:lpstr>PowerPoint Presentation</vt:lpstr>
      <vt:lpstr>Jet Streams</vt:lpstr>
      <vt:lpstr>PowerPoint Presentation</vt:lpstr>
      <vt:lpstr>Fronts</vt:lpstr>
      <vt:lpstr>PowerPoint Presentation</vt:lpstr>
      <vt:lpstr>PowerPoint Presentation</vt:lpstr>
      <vt:lpstr>PowerPoint Presentation</vt:lpstr>
      <vt:lpstr>PowerPoint Presentation</vt:lpstr>
      <vt:lpstr>PowerPoint Presentation</vt:lpstr>
      <vt:lpstr>Pressure Systems</vt:lpstr>
      <vt:lpstr>PowerPoint Presentation</vt:lpstr>
      <vt:lpstr>PowerPoint Presentation</vt:lpstr>
      <vt:lpstr>High Pressure</vt:lpstr>
      <vt:lpstr>PowerPoint Presentation</vt:lpstr>
      <vt:lpstr>PowerPoint Presentation</vt:lpstr>
      <vt:lpstr>Section 3 – Gathering Weather Data</vt:lpstr>
      <vt:lpstr>Data from Earth’s Surface</vt:lpstr>
      <vt:lpstr>Temperature and Air Pressure</vt:lpstr>
      <vt:lpstr>Barometer</vt:lpstr>
      <vt:lpstr>Wind Speed and Relative Humidity</vt:lpstr>
      <vt:lpstr>PowerPoint Presentation</vt:lpstr>
      <vt:lpstr>PowerPoint Presentation</vt:lpstr>
      <vt:lpstr>PowerPoint Presentation</vt:lpstr>
      <vt:lpstr>Automated Surface Observing System (ASOS)</vt:lpstr>
      <vt:lpstr>Weather Observation Systems</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Willie</cp:lastModifiedBy>
  <cp:revision>173</cp:revision>
  <cp:lastPrinted>2013-07-12T13:26:11Z</cp:lastPrinted>
  <dcterms:created xsi:type="dcterms:W3CDTF">2013-07-09T14:24:31Z</dcterms:created>
  <dcterms:modified xsi:type="dcterms:W3CDTF">2017-06-14T16:55:40Z</dcterms:modified>
</cp:coreProperties>
</file>