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258" r:id="rId3"/>
    <p:sldId id="259" r:id="rId4"/>
    <p:sldId id="260" r:id="rId5"/>
    <p:sldId id="261" r:id="rId6"/>
    <p:sldId id="29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99" r:id="rId21"/>
    <p:sldId id="275" r:id="rId22"/>
    <p:sldId id="277" r:id="rId23"/>
    <p:sldId id="279" r:id="rId24"/>
    <p:sldId id="281" r:id="rId25"/>
    <p:sldId id="282" r:id="rId26"/>
    <p:sldId id="283" r:id="rId27"/>
    <p:sldId id="284" r:id="rId28"/>
    <p:sldId id="285" r:id="rId29"/>
    <p:sldId id="280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300" r:id="rId39"/>
    <p:sldId id="294" r:id="rId40"/>
    <p:sldId id="295" r:id="rId41"/>
    <p:sldId id="296" r:id="rId42"/>
    <p:sldId id="297" r:id="rId43"/>
    <p:sldId id="301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BE71FF"/>
    <a:srgbClr val="9CCB0D"/>
    <a:srgbClr val="A6D70E"/>
    <a:srgbClr val="8DD705"/>
    <a:srgbClr val="86CB07"/>
    <a:srgbClr val="73BF08"/>
    <a:srgbClr val="6DB30A"/>
    <a:srgbClr val="B900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1E633-957F-428E-B060-05CA1B9B1E7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D719-ABB2-4D42-9EDB-3B77969C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2" y="1083192"/>
            <a:ext cx="8238938" cy="868271"/>
          </a:xfrm>
        </p:spPr>
        <p:txBody>
          <a:bodyPr lIns="0" tIns="0" bIns="0" anchor="t" anchorCtr="0">
            <a:noAutofit/>
          </a:bodyPr>
          <a:lstStyle/>
          <a:p>
            <a:pPr algn="l"/>
            <a:r>
              <a:rPr lang="en-US" b="1" dirty="0" smtClean="0">
                <a:solidFill>
                  <a:srgbClr val="6600FF"/>
                </a:solidFill>
                <a:uFill>
                  <a:solidFill>
                    <a:schemeClr val="bg1">
                      <a:lumMod val="75000"/>
                    </a:schemeClr>
                  </a:solidFill>
                </a:uFill>
                <a:latin typeface="Helvetica"/>
                <a:cs typeface="Helvetica"/>
              </a:rPr>
              <a:t>Atmosphere</a:t>
            </a:r>
            <a:endParaRPr lang="en-US" b="1" dirty="0">
              <a:solidFill>
                <a:srgbClr val="6600FF"/>
              </a:solidFill>
              <a:uFill>
                <a:solidFill>
                  <a:schemeClr val="bg1">
                    <a:lumMod val="75000"/>
                  </a:schemeClr>
                </a:solidFill>
              </a:u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862" y="2300671"/>
            <a:ext cx="8238937" cy="3513666"/>
          </a:xfrm>
        </p:spPr>
        <p:txBody>
          <a:bodyPr lIns="0" tIns="0" rIns="0" bIns="0">
            <a:normAutofit/>
          </a:bodyPr>
          <a:lstStyle/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1:  </a:t>
            </a:r>
            <a:r>
              <a:rPr lang="en-US" sz="2800" dirty="0" smtClean="0">
                <a:solidFill>
                  <a:schemeClr val="tx1"/>
                </a:solidFill>
                <a:latin typeface="Helvetica"/>
                <a:cs typeface="Helvetica"/>
              </a:rPr>
              <a:t>Atmospheric Basics</a:t>
            </a:r>
          </a:p>
          <a:p>
            <a:pPr algn="l"/>
            <a:r>
              <a:rPr lang="en-US" sz="2800" b="1" dirty="0" smtClean="0">
                <a:latin typeface="Helvetica"/>
                <a:cs typeface="Helvetica"/>
              </a:rPr>
              <a:t>Section 2: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Properties of the Atmosphere</a:t>
            </a:r>
          </a:p>
          <a:p>
            <a:pPr algn="l"/>
            <a:r>
              <a:rPr lang="en-US" sz="2800" b="1" dirty="0">
                <a:latin typeface="Helvetica"/>
                <a:cs typeface="Helvetica"/>
              </a:rPr>
              <a:t>Section </a:t>
            </a:r>
            <a:r>
              <a:rPr lang="en-US" sz="2800" b="1" dirty="0" smtClean="0">
                <a:latin typeface="Helvetica"/>
                <a:cs typeface="Helvetica"/>
              </a:rPr>
              <a:t>3:  </a:t>
            </a:r>
            <a:r>
              <a:rPr lang="en-US" sz="2800" dirty="0" smtClean="0">
                <a:solidFill>
                  <a:srgbClr val="000000"/>
                </a:solidFill>
                <a:latin typeface="Helvetica"/>
                <a:cs typeface="Helvetica"/>
              </a:rPr>
              <a:t>Clouds and Precipitation</a:t>
            </a:r>
            <a:endParaRPr lang="en-US" sz="28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algn="l"/>
            <a:endParaRPr lang="en-US" sz="2800" dirty="0" smtClean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925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altitude where the temperature stops decreasing is the tropopause.</a:t>
            </a:r>
          </a:p>
          <a:p>
            <a:r>
              <a:rPr lang="en-US" dirty="0" smtClean="0"/>
              <a:t>The height of the tropopause varies from about 16km in the tropics to about 9km above the poles.</a:t>
            </a:r>
          </a:p>
          <a:p>
            <a:r>
              <a:rPr lang="en-US" dirty="0" smtClean="0"/>
              <a:t>Temperatures at the tropopause can be as low as -60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Stratosphere is above the tropopause.</a:t>
            </a:r>
          </a:p>
          <a:p>
            <a:r>
              <a:rPr lang="en-US" dirty="0" smtClean="0"/>
              <a:t>The temperature increases with altitude.</a:t>
            </a:r>
          </a:p>
          <a:p>
            <a:r>
              <a:rPr lang="en-US" dirty="0" smtClean="0"/>
              <a:t>Contains the ozone layer.</a:t>
            </a:r>
          </a:p>
          <a:p>
            <a:r>
              <a:rPr lang="en-US" dirty="0" smtClean="0"/>
              <a:t>As the altitude increases the temperature increases.</a:t>
            </a:r>
          </a:p>
          <a:p>
            <a:r>
              <a:rPr lang="en-US" dirty="0" smtClean="0"/>
              <a:t>At the </a:t>
            </a:r>
            <a:r>
              <a:rPr lang="en-US" dirty="0" err="1" smtClean="0"/>
              <a:t>stratopause</a:t>
            </a:r>
            <a:r>
              <a:rPr lang="en-US" dirty="0" smtClean="0"/>
              <a:t> the temperature stops increasing and is about 50km above Earth.</a:t>
            </a:r>
          </a:p>
          <a:p>
            <a:r>
              <a:rPr lang="en-US" dirty="0" smtClean="0"/>
              <a:t>About 99.9% of Earth’s atmosphere is below the </a:t>
            </a:r>
            <a:r>
              <a:rPr lang="en-US" dirty="0" err="1" smtClean="0"/>
              <a:t>stratopause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1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Mesosphere is above the </a:t>
            </a:r>
            <a:r>
              <a:rPr lang="en-US" dirty="0" err="1" smtClean="0"/>
              <a:t>stratopause</a:t>
            </a:r>
            <a:r>
              <a:rPr lang="en-US" dirty="0" smtClean="0"/>
              <a:t> and is about 50-85km above Earth.</a:t>
            </a:r>
          </a:p>
          <a:p>
            <a:r>
              <a:rPr lang="en-US" dirty="0" smtClean="0"/>
              <a:t>Air temperature decreases with altitude.</a:t>
            </a:r>
          </a:p>
          <a:p>
            <a:r>
              <a:rPr lang="en-US" dirty="0" smtClean="0"/>
              <a:t>This occurs because very little solar radiation is absorbed.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mesopause</a:t>
            </a:r>
            <a:r>
              <a:rPr lang="en-US" dirty="0" smtClean="0"/>
              <a:t> is above the mesosphere.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5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Thermosphere is the layer at about 85-600km above Earth.</a:t>
            </a:r>
          </a:p>
          <a:p>
            <a:r>
              <a:rPr lang="en-US" dirty="0" smtClean="0"/>
              <a:t>Because of the low density of air the temperature rises.</a:t>
            </a:r>
          </a:p>
          <a:p>
            <a:r>
              <a:rPr lang="en-US" dirty="0" smtClean="0"/>
              <a:t>The temperature can be up to 2000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ionsphere</a:t>
            </a:r>
            <a:r>
              <a:rPr lang="en-US" dirty="0" smtClean="0"/>
              <a:t> which is made up of electrically charged particles, is part of the thermosphere.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8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Exosphere is the outermost layer of the atmosphere.</a:t>
            </a:r>
          </a:p>
          <a:p>
            <a:r>
              <a:rPr lang="en-US" dirty="0" smtClean="0"/>
              <a:t>It is 600km to 10,000km above Earth’s surface.</a:t>
            </a:r>
          </a:p>
          <a:p>
            <a:r>
              <a:rPr lang="en-US" dirty="0" smtClean="0"/>
              <a:t>In the atmosphere, thermal energy is transferred by radiation, conduction, and convection.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8" y="1139868"/>
            <a:ext cx="8957249" cy="5473874"/>
          </a:xfrm>
        </p:spPr>
      </p:pic>
    </p:spTree>
    <p:extLst>
      <p:ext uri="{BB962C8B-B14F-4D97-AF65-F5344CB8AC3E}">
        <p14:creationId xmlns:p14="http://schemas.microsoft.com/office/powerpoint/2010/main" val="308065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from the Sun heats up the surface of the Earth.</a:t>
            </a:r>
          </a:p>
          <a:p>
            <a:r>
              <a:rPr lang="en-US" dirty="0" smtClean="0"/>
              <a:t>Radiation is the transfer of thermal energy by electromagnetic radiation.</a:t>
            </a:r>
          </a:p>
          <a:p>
            <a:r>
              <a:rPr lang="en-US" dirty="0" smtClean="0"/>
              <a:t>Waves carry the heat through the atmosphere and is absorbed or reflected by Earth’s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9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objects absorb radiation at different rates.</a:t>
            </a:r>
          </a:p>
          <a:p>
            <a:r>
              <a:rPr lang="en-US" dirty="0" smtClean="0"/>
              <a:t>Darker objects absorb heat faster.</a:t>
            </a:r>
          </a:p>
          <a:p>
            <a:r>
              <a:rPr lang="en-US" dirty="0" smtClean="0"/>
              <a:t>Land heats up and cools down faster than water.</a:t>
            </a:r>
          </a:p>
          <a:p>
            <a:r>
              <a:rPr lang="en-US" dirty="0" smtClean="0"/>
              <a:t>That is why it is cooler at the beach because the water is cooler than the sand on the beach.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0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Conduction occurs when two objects at different temperatures come into contact.</a:t>
            </a:r>
          </a:p>
          <a:p>
            <a:r>
              <a:rPr lang="en-US" dirty="0" smtClean="0"/>
              <a:t>In solids and liquids the particles transfer the thermal energy from hot particles to cold particles.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8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Convection is the transfer of thermal energy in the atmosphere and water.</a:t>
            </a:r>
          </a:p>
          <a:p>
            <a:r>
              <a:rPr lang="en-US" dirty="0" smtClean="0"/>
              <a:t>Warm air or water is less dense and will rise above the more dense cold air or water.</a:t>
            </a:r>
          </a:p>
          <a:p>
            <a:r>
              <a:rPr lang="en-US" dirty="0" smtClean="0"/>
              <a:t>When the air or water cools it will become dense again and move down.</a:t>
            </a:r>
          </a:p>
          <a:p>
            <a:r>
              <a:rPr lang="en-US" dirty="0" smtClean="0"/>
              <a:t>This movement is called convection currents.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283"/>
            <a:ext cx="8229600" cy="4173157"/>
          </a:xfrm>
        </p:spPr>
        <p:txBody>
          <a:bodyPr lIns="0" tIns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</a:t>
            </a:r>
            <a:r>
              <a:rPr lang="en-US" sz="2400" dirty="0">
                <a:latin typeface="Helvetica Light"/>
                <a:cs typeface="Helvetica Light"/>
              </a:rPr>
              <a:t>Energy is transferred throughout Earth’s atmosphere.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2: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2400" dirty="0">
                <a:latin typeface="Helvetica Light"/>
                <a:cs typeface="Helvetica"/>
              </a:rPr>
              <a:t>Atmospheric properties such as temperature, air pressure, and humidity describe weather conditions.</a:t>
            </a:r>
          </a:p>
          <a:p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</a:t>
            </a:r>
            <a:r>
              <a:rPr lang="en-US" sz="2400" dirty="0">
                <a:latin typeface="Helvetica Light"/>
              </a:rPr>
              <a:t> Clouds vary in shape, size, height of formation, and type of precipitation.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238059"/>
            <a:ext cx="1962912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5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5" y="526093"/>
            <a:ext cx="9006224" cy="5509690"/>
          </a:xfrm>
        </p:spPr>
      </p:pic>
    </p:spTree>
    <p:extLst>
      <p:ext uri="{BB962C8B-B14F-4D97-AF65-F5344CB8AC3E}">
        <p14:creationId xmlns:p14="http://schemas.microsoft.com/office/powerpoint/2010/main" val="310140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 – Properties in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are the three main properties of the atmosphere and how do they interact?</a:t>
            </a:r>
          </a:p>
          <a:p>
            <a:pPr lvl="1"/>
            <a:r>
              <a:rPr lang="en-US" dirty="0" smtClean="0"/>
              <a:t>Why do atmospheric properties change with changes in altitude?</a:t>
            </a:r>
          </a:p>
        </p:txBody>
      </p:sp>
    </p:spTree>
    <p:extLst>
      <p:ext uri="{BB962C8B-B14F-4D97-AF65-F5344CB8AC3E}">
        <p14:creationId xmlns:p14="http://schemas.microsoft.com/office/powerpoint/2010/main" val="330411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Temperature is the measure of the average kinetic energy of the particles in motion.</a:t>
            </a:r>
          </a:p>
          <a:p>
            <a:r>
              <a:rPr lang="en-US" dirty="0" smtClean="0"/>
              <a:t>Temperature is measured in Fahrenheit (</a:t>
            </a:r>
            <a:r>
              <a:rPr lang="en-US" dirty="0">
                <a:latin typeface="Calibri"/>
                <a:cs typeface="Calibri"/>
              </a:rPr>
              <a:t>°</a:t>
            </a:r>
            <a:r>
              <a:rPr lang="en-US" dirty="0" smtClean="0"/>
              <a:t>F), Celsius (</a:t>
            </a:r>
            <a:r>
              <a:rPr lang="en-US" dirty="0" smtClean="0">
                <a:latin typeface="Calibri"/>
                <a:cs typeface="Calibri"/>
              </a:rPr>
              <a:t>°</a:t>
            </a:r>
            <a:r>
              <a:rPr lang="en-US" dirty="0" smtClean="0"/>
              <a:t>C), and Kelvin (K).</a:t>
            </a:r>
          </a:p>
          <a:p>
            <a:r>
              <a:rPr lang="en-US" dirty="0" smtClean="0"/>
              <a:t>The Fahrenheit and Celsius scales are based on the freezing and boiling points of water.</a:t>
            </a:r>
          </a:p>
          <a:p>
            <a:r>
              <a:rPr lang="en-US" dirty="0" smtClean="0"/>
              <a:t>The zero point of Kelvin is absolute zero – the lowest temperature that a substance can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1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41" y="274638"/>
            <a:ext cx="8497445" cy="6373084"/>
          </a:xfrm>
        </p:spPr>
      </p:pic>
    </p:spTree>
    <p:extLst>
      <p:ext uri="{BB962C8B-B14F-4D97-AF65-F5344CB8AC3E}">
        <p14:creationId xmlns:p14="http://schemas.microsoft.com/office/powerpoint/2010/main" val="42433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Earth’s atmosphere exerts pressure on you due to the weight of the atmosphere on top of you.</a:t>
            </a:r>
          </a:p>
          <a:p>
            <a:r>
              <a:rPr lang="en-US" dirty="0" smtClean="0"/>
              <a:t>Air pressure is the pressure exerted on a surface by the weight of the atmosphere above a surface.</a:t>
            </a:r>
          </a:p>
          <a:p>
            <a:r>
              <a:rPr lang="en-US" dirty="0" smtClean="0"/>
              <a:t>Air pressure is often measured in units of </a:t>
            </a:r>
            <a:r>
              <a:rPr lang="en-US" dirty="0" err="1" smtClean="0"/>
              <a:t>millibars</a:t>
            </a:r>
            <a:r>
              <a:rPr lang="en-US" dirty="0" smtClean="0"/>
              <a:t> (</a:t>
            </a:r>
            <a:r>
              <a:rPr lang="en-US" dirty="0" err="1" smtClean="0"/>
              <a:t>mb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1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sea level the atmosphere exerts 1000mb.</a:t>
            </a:r>
          </a:p>
          <a:p>
            <a:r>
              <a:rPr lang="en-US" dirty="0" smtClean="0"/>
              <a:t>As you get higher in the atmosphere there is less atmosphere on top of you so there is less pressure.</a:t>
            </a:r>
          </a:p>
          <a:p>
            <a:r>
              <a:rPr lang="en-US" dirty="0" smtClean="0"/>
              <a:t>That is why your ears pop when you go up in a plane.</a:t>
            </a:r>
          </a:p>
          <a:p>
            <a:r>
              <a:rPr lang="en-US" dirty="0" smtClean="0"/>
              <a:t>As you get higher in the atmosphere the density of the air also becomes less.</a:t>
            </a:r>
          </a:p>
        </p:txBody>
      </p:sp>
    </p:spTree>
    <p:extLst>
      <p:ext uri="{BB962C8B-B14F-4D97-AF65-F5344CB8AC3E}">
        <p14:creationId xmlns:p14="http://schemas.microsoft.com/office/powerpoint/2010/main" val="282242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Pressure-Temperature-Density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with the same density is warmer at a higher pressure than cooler air.</a:t>
            </a:r>
          </a:p>
          <a:p>
            <a:pPr lvl="1"/>
            <a:r>
              <a:rPr lang="en-US" dirty="0" smtClean="0"/>
              <a:t>Particles crash into each other more and the temperature goes up.</a:t>
            </a:r>
          </a:p>
          <a:p>
            <a:r>
              <a:rPr lang="en-US" dirty="0" smtClean="0"/>
              <a:t>If the temperature remains the same, the density increases as the pressure increases.</a:t>
            </a:r>
          </a:p>
          <a:p>
            <a:pPr lvl="1"/>
            <a:r>
              <a:rPr lang="en-US" dirty="0" smtClean="0"/>
              <a:t>The particles are closer together therefore increasing the density.</a:t>
            </a:r>
          </a:p>
        </p:txBody>
      </p:sp>
    </p:spTree>
    <p:extLst>
      <p:ext uri="{BB962C8B-B14F-4D97-AF65-F5344CB8AC3E}">
        <p14:creationId xmlns:p14="http://schemas.microsoft.com/office/powerpoint/2010/main" val="57237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Heating air causes the particles to move faster and move apart.  This causes the density to decrease.</a:t>
            </a:r>
          </a:p>
          <a:p>
            <a:pPr lvl="1"/>
            <a:r>
              <a:rPr lang="en-US" dirty="0" smtClean="0"/>
              <a:t>At the same pressure warm air is less dense than cold air.</a:t>
            </a:r>
          </a:p>
        </p:txBody>
      </p:sp>
    </p:spTree>
    <p:extLst>
      <p:ext uri="{BB962C8B-B14F-4D97-AF65-F5344CB8AC3E}">
        <p14:creationId xmlns:p14="http://schemas.microsoft.com/office/powerpoint/2010/main" val="124489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troposphere temperature decreases with altitude.</a:t>
            </a:r>
          </a:p>
          <a:p>
            <a:r>
              <a:rPr lang="en-US" dirty="0" smtClean="0"/>
              <a:t>However, sometimes in a localized region warmer air is on top of colder air</a:t>
            </a:r>
          </a:p>
          <a:p>
            <a:r>
              <a:rPr lang="en-US" dirty="0" smtClean="0"/>
              <a:t>Rapid cooling of the land can cause a temperature inversion.</a:t>
            </a:r>
          </a:p>
          <a:p>
            <a:r>
              <a:rPr lang="en-US" dirty="0" smtClean="0"/>
              <a:t>A temperature inversion can lead to fog.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summer day when you approach a large building in the city and the door is opened the air conditioned air rushes out.</a:t>
            </a:r>
          </a:p>
          <a:p>
            <a:r>
              <a:rPr lang="en-US" dirty="0" smtClean="0"/>
              <a:t>This is because the warm air is less dense and at a lower pressure so the cold air comes out.</a:t>
            </a:r>
          </a:p>
          <a:p>
            <a:r>
              <a:rPr lang="en-US" dirty="0" smtClean="0"/>
              <a:t>The movement of air is wind.</a:t>
            </a:r>
          </a:p>
          <a:p>
            <a:r>
              <a:rPr lang="en-US" dirty="0" smtClean="0"/>
              <a:t>Wind is the movement of air from an area of high pressure to low 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86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– Atmospheric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is the gas and particle composition of the atmosphere?</a:t>
            </a:r>
          </a:p>
          <a:p>
            <a:pPr lvl="1"/>
            <a:r>
              <a:rPr lang="en-US" dirty="0" smtClean="0"/>
              <a:t>What are the five layers of the atmosphere?</a:t>
            </a:r>
          </a:p>
          <a:p>
            <a:pPr lvl="1"/>
            <a:r>
              <a:rPr lang="en-US" dirty="0" smtClean="0"/>
              <a:t>How is energy transferred in the atmosphere?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3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 along Earth’s surface is slowed by friction.</a:t>
            </a:r>
          </a:p>
          <a:p>
            <a:r>
              <a:rPr lang="en-US" dirty="0" smtClean="0"/>
              <a:t>As you get higher the wind gets faster because of less friction.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96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Humidity is the amount of water vapor in the atmosphere at a given location on Earth.</a:t>
            </a:r>
          </a:p>
          <a:p>
            <a:r>
              <a:rPr lang="en-US" dirty="0" smtClean="0"/>
              <a:t>The amount of water vapor in a volume of air relative to the amount of water vapor needed for that volume of air to reach saturation is called relative humidity.</a:t>
            </a:r>
          </a:p>
          <a:p>
            <a:r>
              <a:rPr lang="en-US" dirty="0" smtClean="0"/>
              <a:t>Saturation occurs when the amount of water vapor in a volume of air has reached its maximum amount.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6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saturated solution cannot hold anymore of the substance being added.</a:t>
            </a:r>
          </a:p>
          <a:p>
            <a:r>
              <a:rPr lang="en-US" dirty="0" smtClean="0"/>
              <a:t>Dew point is the temperature to which air must be cooled at constant pressure to reach saturation.</a:t>
            </a:r>
          </a:p>
          <a:p>
            <a:r>
              <a:rPr lang="en-US" dirty="0" smtClean="0"/>
              <a:t>Latent heat is the extra thermal energy contained in water vapor compared to liquid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3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 – Clouds and 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</a:p>
          <a:p>
            <a:pPr lvl="1"/>
            <a:r>
              <a:rPr lang="en-US" dirty="0" smtClean="0"/>
              <a:t>What is the  difference between stable and unstable air?</a:t>
            </a:r>
          </a:p>
          <a:p>
            <a:pPr lvl="1"/>
            <a:r>
              <a:rPr lang="en-US" dirty="0" smtClean="0"/>
              <a:t>How do low, middle, high, and vertical development clouds differ?</a:t>
            </a:r>
          </a:p>
          <a:p>
            <a:pPr lvl="1"/>
            <a:r>
              <a:rPr lang="en-US" dirty="0" smtClean="0"/>
              <a:t>How does precipitation form?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3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cloud can form when a rising air mass cools.</a:t>
            </a:r>
          </a:p>
          <a:p>
            <a:r>
              <a:rPr lang="en-US" dirty="0" smtClean="0"/>
              <a:t>As less dense, warm air rises it cools and becomes more dense.</a:t>
            </a:r>
          </a:p>
          <a:p>
            <a:r>
              <a:rPr lang="en-US" dirty="0" smtClean="0"/>
              <a:t>The cooling of the air mass causes condensation.</a:t>
            </a:r>
          </a:p>
          <a:p>
            <a:r>
              <a:rPr lang="en-US" dirty="0" smtClean="0"/>
              <a:t>Condensation nucleus is a small particle in the atmosphere around which water droplets can form.</a:t>
            </a:r>
          </a:p>
        </p:txBody>
      </p:sp>
    </p:spTree>
    <p:extLst>
      <p:ext uri="{BB962C8B-B14F-4D97-AF65-F5344CB8AC3E}">
        <p14:creationId xmlns:p14="http://schemas.microsoft.com/office/powerpoint/2010/main" val="411866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number of droplets are large enough a cloud is visible.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9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Cumulus clouds are puffy, lumpy looking clouds below 2000m.</a:t>
            </a:r>
          </a:p>
          <a:p>
            <a:r>
              <a:rPr lang="en-US" dirty="0" smtClean="0"/>
              <a:t>Stratus clouds are layered, sheet-like clouds that can cover much or all of the sky.</a:t>
            </a:r>
          </a:p>
          <a:p>
            <a:r>
              <a:rPr lang="en-US" dirty="0" smtClean="0"/>
              <a:t>Altocumulus and altostratus clouds form at altitudes between 2000m and 6000m.</a:t>
            </a:r>
          </a:p>
          <a:p>
            <a:r>
              <a:rPr lang="en-US" dirty="0" smtClean="0"/>
              <a:t>They are made up of ice crystals and water droplets.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Cirrus clouds are wispy are made up of ice crystals at heights above 6000m.</a:t>
            </a:r>
          </a:p>
          <a:p>
            <a:r>
              <a:rPr lang="en-US" dirty="0" smtClean="0"/>
              <a:t>Cirrostratus and cirrocumulus are also high clouds.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8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9349"/>
            <a:ext cx="9020963" cy="5074292"/>
          </a:xfrm>
        </p:spPr>
      </p:pic>
    </p:spTree>
    <p:extLst>
      <p:ext uri="{BB962C8B-B14F-4D97-AF65-F5344CB8AC3E}">
        <p14:creationId xmlns:p14="http://schemas.microsoft.com/office/powerpoint/2010/main" val="205060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forms of water that falls from the clouds to the ground are precipitation.</a:t>
            </a:r>
          </a:p>
          <a:p>
            <a:r>
              <a:rPr lang="en-US" dirty="0" smtClean="0"/>
              <a:t>The droplets in the clouds are so small that the upward movement of air keeps them in the cloud.</a:t>
            </a:r>
          </a:p>
          <a:p>
            <a:r>
              <a:rPr lang="en-US" dirty="0" smtClean="0"/>
              <a:t>Coalescence occurs as larger droplets fall and collide with each other and become larger.</a:t>
            </a:r>
          </a:p>
          <a:p>
            <a:r>
              <a:rPr lang="en-US" dirty="0" smtClean="0"/>
              <a:t>When the particles become too large, they fall.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6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air is a combination of gases such as nitrogen and oxygen, and particles, such as dust, water droplets, and ice crystals.</a:t>
            </a:r>
          </a:p>
          <a:p>
            <a:r>
              <a:rPr lang="en-US" dirty="0" smtClean="0"/>
              <a:t>These gases and particles form Earth’s atmosphere.</a:t>
            </a:r>
          </a:p>
          <a:p>
            <a:r>
              <a:rPr lang="en-US" dirty="0" smtClean="0"/>
              <a:t>About 99% of the atmosphere is nitrogen (N</a:t>
            </a:r>
            <a:r>
              <a:rPr lang="en-US" dirty="0" smtClean="0">
                <a:latin typeface="Calibri"/>
                <a:cs typeface="Calibri"/>
              </a:rPr>
              <a:t>₂) and oxygen (O₂).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1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and down motion of particles in the clouds will cause hail to form.</a:t>
            </a:r>
          </a:p>
          <a:p>
            <a:r>
              <a:rPr lang="en-US" dirty="0" smtClean="0"/>
              <a:t>The more the hail moves up and down the larger the hail.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water cycle is the movement of water between the atmosphere and Earth’s surface.</a:t>
            </a:r>
          </a:p>
          <a:p>
            <a:r>
              <a:rPr lang="en-US" dirty="0" smtClean="0"/>
              <a:t>Radiation from the Sun causes liquid water to evaporate.</a:t>
            </a:r>
          </a:p>
          <a:p>
            <a:r>
              <a:rPr lang="en-US" dirty="0" smtClean="0"/>
              <a:t>Water evaporates from lakes, streams, and oceans and rises into the atmosphere.</a:t>
            </a:r>
          </a:p>
          <a:p>
            <a:r>
              <a:rPr lang="en-US" dirty="0" smtClean="0"/>
              <a:t>As the vapor rises, it cools and condenses to form clouds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9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droplets combine to form larger droplets that fall to the ground as precipitation.</a:t>
            </a:r>
          </a:p>
          <a:p>
            <a:r>
              <a:rPr lang="en-US" dirty="0" smtClean="0"/>
              <a:t>This water soaks into the ground or enters lakes, streams, and oceans.</a:t>
            </a:r>
          </a:p>
          <a:p>
            <a:r>
              <a:rPr lang="en-US" dirty="0" smtClean="0"/>
              <a:t>The water eventually evaporates continuing the water 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9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68" y="274638"/>
            <a:ext cx="8761215" cy="6093912"/>
          </a:xfrm>
        </p:spPr>
      </p:pic>
    </p:spTree>
    <p:extLst>
      <p:ext uri="{BB962C8B-B14F-4D97-AF65-F5344CB8AC3E}">
        <p14:creationId xmlns:p14="http://schemas.microsoft.com/office/powerpoint/2010/main" val="204820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remaining 1% consists of argon (</a:t>
            </a:r>
            <a:r>
              <a:rPr lang="en-US" dirty="0" err="1" smtClean="0"/>
              <a:t>Ar</a:t>
            </a:r>
            <a:r>
              <a:rPr lang="en-US" dirty="0" smtClean="0"/>
              <a:t>), carbon dioxide (CO</a:t>
            </a:r>
            <a:r>
              <a:rPr lang="en-US" dirty="0" smtClean="0">
                <a:latin typeface="Calibri"/>
                <a:cs typeface="Calibri"/>
              </a:rPr>
              <a:t>₂</a:t>
            </a:r>
            <a:r>
              <a:rPr lang="en-US" dirty="0" smtClean="0"/>
              <a:t>), water vapor (H</a:t>
            </a:r>
            <a:r>
              <a:rPr lang="en-US" dirty="0" smtClean="0">
                <a:latin typeface="Calibri"/>
                <a:cs typeface="Calibri"/>
              </a:rPr>
              <a:t>₂</a:t>
            </a:r>
            <a:r>
              <a:rPr lang="en-US" dirty="0" smtClean="0"/>
              <a:t>O), and other trace gases.</a:t>
            </a:r>
          </a:p>
          <a:p>
            <a:r>
              <a:rPr lang="en-US" dirty="0" smtClean="0"/>
              <a:t>Water vapor is an invisible gaseous form of water.</a:t>
            </a:r>
          </a:p>
          <a:p>
            <a:r>
              <a:rPr lang="en-US" dirty="0" smtClean="0"/>
              <a:t>The amount of water vapor varies over time and from one place to another.</a:t>
            </a:r>
          </a:p>
          <a:p>
            <a:r>
              <a:rPr lang="en-US" dirty="0" smtClean="0"/>
              <a:t>The concentration varies with the seasons.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3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66" y="713984"/>
            <a:ext cx="8795069" cy="5374764"/>
          </a:xfrm>
        </p:spPr>
      </p:pic>
    </p:spTree>
    <p:extLst>
      <p:ext uri="{BB962C8B-B14F-4D97-AF65-F5344CB8AC3E}">
        <p14:creationId xmlns:p14="http://schemas.microsoft.com/office/powerpoint/2010/main" val="932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over deserts contain less water vapor than air over the oceans.</a:t>
            </a:r>
          </a:p>
          <a:p>
            <a:r>
              <a:rPr lang="en-US" dirty="0" smtClean="0"/>
              <a:t>Carbon dioxide (CO</a:t>
            </a:r>
            <a:r>
              <a:rPr lang="en-US" dirty="0" smtClean="0">
                <a:latin typeface="Calibri"/>
                <a:cs typeface="Calibri"/>
              </a:rPr>
              <a:t>₂</a:t>
            </a:r>
            <a:r>
              <a:rPr lang="en-US" dirty="0" smtClean="0"/>
              <a:t>) currently makes up about 0.038% of the atmosphere.</a:t>
            </a:r>
          </a:p>
          <a:p>
            <a:r>
              <a:rPr lang="en-US" dirty="0" smtClean="0"/>
              <a:t>During the past 150 years the amount of CO</a:t>
            </a:r>
            <a:r>
              <a:rPr lang="en-US" dirty="0" smtClean="0">
                <a:latin typeface="Calibri"/>
                <a:cs typeface="Calibri"/>
              </a:rPr>
              <a:t>₂ has increased from 0.028%.</a:t>
            </a:r>
          </a:p>
          <a:p>
            <a:r>
              <a:rPr lang="en-US" dirty="0" smtClean="0">
                <a:latin typeface="Calibri"/>
                <a:cs typeface="Calibri"/>
              </a:rPr>
              <a:t>The recent increase is due primarily to the burning of fossil fuels.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Ozone (O</a:t>
            </a:r>
            <a:r>
              <a:rPr lang="en-US" dirty="0" smtClean="0">
                <a:latin typeface="Calibri"/>
                <a:cs typeface="Calibri"/>
              </a:rPr>
              <a:t>₃</a:t>
            </a:r>
            <a:r>
              <a:rPr lang="en-US" dirty="0" smtClean="0"/>
              <a:t>) is found in the ozone layer 20-50km above Earth’s surface.</a:t>
            </a:r>
          </a:p>
          <a:p>
            <a:r>
              <a:rPr lang="en-US" dirty="0"/>
              <a:t>O</a:t>
            </a:r>
            <a:r>
              <a:rPr lang="en-US" dirty="0" smtClean="0">
                <a:cs typeface="Calibri"/>
              </a:rPr>
              <a:t>₃ has decreased in the past several decades due to chlorofluorocarbons (CFCs) that react with ozone and break it down.</a:t>
            </a:r>
          </a:p>
          <a:p>
            <a:r>
              <a:rPr lang="en-US" dirty="0" smtClean="0">
                <a:cs typeface="Calibri"/>
              </a:rPr>
              <a:t>Ozone limits the amount of ultraviolet rays that hit Earth.</a:t>
            </a:r>
          </a:p>
          <a:p>
            <a:r>
              <a:rPr lang="en-US" dirty="0" smtClean="0">
                <a:cs typeface="Calibri"/>
              </a:rPr>
              <a:t>Particles of salt, dust, microorganisms, and ice are also found in the atmosphere.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9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Atmospheric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atmosphere is classified into five layers.</a:t>
            </a:r>
          </a:p>
          <a:p>
            <a:r>
              <a:rPr lang="en-US" dirty="0" smtClean="0"/>
              <a:t>Each layer differs in composition and temperature.</a:t>
            </a:r>
          </a:p>
          <a:p>
            <a:r>
              <a:rPr lang="en-US" dirty="0" smtClean="0"/>
              <a:t>Troposphere is the layer closest to the Earth.</a:t>
            </a:r>
          </a:p>
          <a:p>
            <a:r>
              <a:rPr lang="en-US" dirty="0" smtClean="0"/>
              <a:t>Weather occurs in the troposphere.</a:t>
            </a:r>
          </a:p>
          <a:p>
            <a:r>
              <a:rPr lang="en-US" dirty="0" smtClean="0"/>
              <a:t>The temperature decreases as altitude increases.</a:t>
            </a:r>
          </a:p>
        </p:txBody>
      </p:sp>
    </p:spTree>
    <p:extLst>
      <p:ext uri="{BB962C8B-B14F-4D97-AF65-F5344CB8AC3E}">
        <p14:creationId xmlns:p14="http://schemas.microsoft.com/office/powerpoint/2010/main" val="231342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1663</Words>
  <Application>Microsoft Office PowerPoint</Application>
  <PresentationFormat>On-screen Show (4:3)</PresentationFormat>
  <Paragraphs>142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Atmosphere</vt:lpstr>
      <vt:lpstr>PowerPoint Presentation</vt:lpstr>
      <vt:lpstr>Section 1 – Atmospheric Basics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Atmospheric Layers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Radiation</vt:lpstr>
      <vt:lpstr>PowerPoint Presentation</vt:lpstr>
      <vt:lpstr>PowerPoint Presentation</vt:lpstr>
      <vt:lpstr>PowerPoint Presentation</vt:lpstr>
      <vt:lpstr>PowerPoint Presentation</vt:lpstr>
      <vt:lpstr>Section 2 – Properties in the Atmosphere</vt:lpstr>
      <vt:lpstr>Temperature</vt:lpstr>
      <vt:lpstr>PowerPoint Presentation</vt:lpstr>
      <vt:lpstr>Air Pressure</vt:lpstr>
      <vt:lpstr>PowerPoint Presentation</vt:lpstr>
      <vt:lpstr>Pressure-Temperature-Density Relationship</vt:lpstr>
      <vt:lpstr>PowerPoint Presentation</vt:lpstr>
      <vt:lpstr>Temperature Inversion</vt:lpstr>
      <vt:lpstr>Wind</vt:lpstr>
      <vt:lpstr>PowerPoint Presentation</vt:lpstr>
      <vt:lpstr>Humidity</vt:lpstr>
      <vt:lpstr>PowerPoint Presentation</vt:lpstr>
      <vt:lpstr>Section 3 – Clouds and Precipitation</vt:lpstr>
      <vt:lpstr>Cloud Formation</vt:lpstr>
      <vt:lpstr>PowerPoint Presentation</vt:lpstr>
      <vt:lpstr>Types of Clouds</vt:lpstr>
      <vt:lpstr>PowerPoint Presentation</vt:lpstr>
      <vt:lpstr>PowerPoint Presentation</vt:lpstr>
      <vt:lpstr>Precipitation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Willie</cp:lastModifiedBy>
  <cp:revision>168</cp:revision>
  <cp:lastPrinted>2013-07-12T13:26:11Z</cp:lastPrinted>
  <dcterms:created xsi:type="dcterms:W3CDTF">2013-07-09T14:24:31Z</dcterms:created>
  <dcterms:modified xsi:type="dcterms:W3CDTF">2017-06-09T19:58:43Z</dcterms:modified>
</cp:coreProperties>
</file>