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5" r:id="rId14"/>
    <p:sldId id="269" r:id="rId15"/>
    <p:sldId id="270" r:id="rId16"/>
    <p:sldId id="271" r:id="rId17"/>
    <p:sldId id="272" r:id="rId18"/>
    <p:sldId id="273" r:id="rId19"/>
    <p:sldId id="274" r:id="rId20"/>
    <p:sldId id="286" r:id="rId21"/>
    <p:sldId id="275" r:id="rId22"/>
    <p:sldId id="276" r:id="rId23"/>
    <p:sldId id="287" r:id="rId24"/>
    <p:sldId id="277" r:id="rId25"/>
    <p:sldId id="278" r:id="rId26"/>
    <p:sldId id="288" r:id="rId27"/>
    <p:sldId id="279" r:id="rId28"/>
    <p:sldId id="289" r:id="rId29"/>
    <p:sldId id="280" r:id="rId30"/>
    <p:sldId id="281" r:id="rId31"/>
    <p:sldId id="282" r:id="rId32"/>
    <p:sldId id="283" r:id="rId33"/>
    <p:sldId id="28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BE71FF"/>
    <a:srgbClr val="9CCB0D"/>
    <a:srgbClr val="A6D70E"/>
    <a:srgbClr val="8DD705"/>
    <a:srgbClr val="86CB07"/>
    <a:srgbClr val="73BF08"/>
    <a:srgbClr val="6DB30A"/>
    <a:srgbClr val="B9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1E633-957F-428E-B060-05CA1B9B1E7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D719-ABB2-4D42-9EDB-3B77969C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4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E8NDuzt8e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862" y="1083192"/>
            <a:ext cx="8238938" cy="868271"/>
          </a:xfrm>
        </p:spPr>
        <p:txBody>
          <a:bodyPr lIns="0" tIns="0" bIns="0" anchor="t" anchorCtr="0">
            <a:noAutofit/>
          </a:bodyPr>
          <a:lstStyle/>
          <a:p>
            <a:pPr algn="l"/>
            <a:r>
              <a:rPr lang="en-US" b="1" dirty="0" smtClean="0">
                <a:solidFill>
                  <a:srgbClr val="6600FF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Helvetica"/>
                <a:cs typeface="Helvetica"/>
              </a:rPr>
              <a:t>Groundwater</a:t>
            </a:r>
            <a:endParaRPr lang="en-US" b="1" dirty="0">
              <a:solidFill>
                <a:srgbClr val="6600FF"/>
              </a:solidFill>
              <a:uFill>
                <a:solidFill>
                  <a:schemeClr val="bg1">
                    <a:lumMod val="75000"/>
                  </a:schemeClr>
                </a:solidFill>
              </a:u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862" y="2300671"/>
            <a:ext cx="8238937" cy="3513666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1:  </a:t>
            </a:r>
            <a:r>
              <a:rPr lang="en-US" sz="2800" dirty="0" smtClean="0">
                <a:solidFill>
                  <a:schemeClr val="tx1"/>
                </a:solidFill>
                <a:latin typeface="Helvetica"/>
                <a:cs typeface="Helvetica"/>
              </a:rPr>
              <a:t>Movement and Storage of Groundwater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2: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Groundwater Weathering and Deposition</a:t>
            </a:r>
          </a:p>
          <a:p>
            <a:pPr algn="l"/>
            <a:r>
              <a:rPr lang="en-US" sz="2800" b="1" dirty="0">
                <a:latin typeface="Helvetica"/>
                <a:cs typeface="Helvetica"/>
              </a:rPr>
              <a:t>Section </a:t>
            </a:r>
            <a:r>
              <a:rPr lang="en-US" sz="2800" b="1" dirty="0" smtClean="0">
                <a:latin typeface="Helvetica"/>
                <a:cs typeface="Helvetica"/>
              </a:rPr>
              <a:t>3: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Groundwater Supply</a:t>
            </a:r>
            <a:endParaRPr lang="en-US" sz="28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l"/>
            <a:endParaRPr lang="en-US" sz="2800" dirty="0" smtClean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5925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Groundwater flows downhill. </a:t>
            </a:r>
          </a:p>
          <a:p>
            <a:r>
              <a:rPr lang="en-US" dirty="0" smtClean="0"/>
              <a:t>The water flows slowly based on the permeability of the ground.</a:t>
            </a:r>
          </a:p>
          <a:p>
            <a:r>
              <a:rPr lang="en-US" dirty="0" smtClean="0"/>
              <a:t>Sand and gravel will allow the water to pass easily.</a:t>
            </a:r>
          </a:p>
          <a:p>
            <a:r>
              <a:rPr lang="en-US" dirty="0" smtClean="0"/>
              <a:t>Aquifers are underground water storage areas that allow the water to pass through.</a:t>
            </a:r>
          </a:p>
          <a:p>
            <a:r>
              <a:rPr lang="en-US" dirty="0" err="1" smtClean="0"/>
              <a:t>Aquicludes</a:t>
            </a:r>
            <a:r>
              <a:rPr lang="en-US" dirty="0" smtClean="0"/>
              <a:t> prevent the flowing or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8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Springs occur where the water table intersects with Earth’s surface.</a:t>
            </a:r>
          </a:p>
          <a:p>
            <a:r>
              <a:rPr lang="en-US" dirty="0" smtClean="0"/>
              <a:t>Groundwater will emerge and flow from the ground.</a:t>
            </a:r>
          </a:p>
          <a:p>
            <a:r>
              <a:rPr lang="en-US" dirty="0" smtClean="0"/>
              <a:t>The amount of water may be a trickle or it might be enough to form a stream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418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Hot springs have a temperature that is above 36.6</a:t>
            </a:r>
            <a:r>
              <a:rPr lang="en-US" dirty="0" smtClean="0">
                <a:latin typeface="Calibri"/>
                <a:cs typeface="Calibri"/>
              </a:rPr>
              <a:t>°C.</a:t>
            </a:r>
          </a:p>
          <a:p>
            <a:r>
              <a:rPr lang="en-US" dirty="0" smtClean="0">
                <a:latin typeface="Calibri"/>
                <a:cs typeface="Calibri"/>
              </a:rPr>
              <a:t>A human’s average body temperature is 37°C.</a:t>
            </a:r>
          </a:p>
          <a:p>
            <a:r>
              <a:rPr lang="en-US" dirty="0" smtClean="0">
                <a:latin typeface="Calibri"/>
                <a:cs typeface="Calibri"/>
              </a:rPr>
              <a:t>There are thousands of hot springs in the U.S. due to igneous activity.</a:t>
            </a:r>
          </a:p>
          <a:p>
            <a:r>
              <a:rPr lang="en-US" dirty="0" smtClean="0">
                <a:latin typeface="Calibri"/>
                <a:cs typeface="Calibri"/>
              </a:rPr>
              <a:t>Geysers are explosive hot springs</a:t>
            </a:r>
            <a:r>
              <a:rPr lang="en-US" dirty="0" smtClean="0"/>
              <a:t>.</a:t>
            </a:r>
          </a:p>
          <a:p>
            <a:r>
              <a:rPr lang="en-US" dirty="0" smtClean="0">
                <a:latin typeface="Calibri"/>
                <a:cs typeface="Calibri"/>
              </a:rPr>
              <a:t>Old Faithful is a geyser located in Yellowstone National Park in Wyoming and erupts every 35-120 minutes and can reach heights of 27-55m.</a:t>
            </a:r>
          </a:p>
        </p:txBody>
      </p:sp>
    </p:spTree>
    <p:extLst>
      <p:ext uri="{BB962C8B-B14F-4D97-AF65-F5344CB8AC3E}">
        <p14:creationId xmlns:p14="http://schemas.microsoft.com/office/powerpoint/2010/main" val="414912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Faithful Erupting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www.youtube.com/watch?v=wE8NDuzt8eg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0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 – Groundwater Weathering and 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How does groundwater dissolve and deposit rocks and minerals?</a:t>
            </a:r>
          </a:p>
          <a:p>
            <a:pPr lvl="1"/>
            <a:r>
              <a:rPr lang="en-US" dirty="0" smtClean="0"/>
              <a:t>How do caves form?</a:t>
            </a:r>
          </a:p>
          <a:p>
            <a:pPr lvl="1"/>
            <a:r>
              <a:rPr lang="en-US" dirty="0" smtClean="0"/>
              <a:t>What features are characteristic of karst topography?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0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Carbonic acid forms when carbon dioxide gas dissolves in water and combines with water molecules.</a:t>
            </a:r>
          </a:p>
          <a:p>
            <a:r>
              <a:rPr lang="en-US" dirty="0" smtClean="0"/>
              <a:t>Carbonic acid causes groundwater to be slightly acidic.</a:t>
            </a:r>
          </a:p>
          <a:p>
            <a:r>
              <a:rPr lang="en-US" dirty="0" smtClean="0"/>
              <a:t>The slightly acidic water attacks limestone to break it down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46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 dioxide and water combine to form carbonic acid.</a:t>
            </a:r>
          </a:p>
          <a:p>
            <a:r>
              <a:rPr lang="en-US" dirty="0" smtClean="0"/>
              <a:t>Carbonic acid splits into hydrogen ions and bicarbonate atoms.</a:t>
            </a:r>
          </a:p>
          <a:p>
            <a:r>
              <a:rPr lang="en-US" dirty="0" smtClean="0"/>
              <a:t>Hydrogen ions react with calcite to form calcium ions and bicarbonate 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reaction is as follows: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CO</a:t>
            </a:r>
            <a:r>
              <a:rPr lang="en-US" dirty="0" smtClean="0">
                <a:latin typeface="Calibri"/>
                <a:cs typeface="Calibri"/>
              </a:rPr>
              <a:t>₂</a:t>
            </a:r>
            <a:r>
              <a:rPr lang="en-US" dirty="0" smtClean="0"/>
              <a:t> + H</a:t>
            </a:r>
            <a:r>
              <a:rPr lang="en-US" dirty="0" smtClean="0">
                <a:latin typeface="Calibri"/>
                <a:cs typeface="Calibri"/>
              </a:rPr>
              <a:t>₂</a:t>
            </a:r>
            <a:r>
              <a:rPr lang="en-US" dirty="0" smtClean="0"/>
              <a:t>O </a:t>
            </a:r>
            <a:r>
              <a:rPr lang="en-US" dirty="0" smtClean="0">
                <a:latin typeface="Calibri"/>
                <a:cs typeface="Calibri"/>
              </a:rPr>
              <a:t>→</a:t>
            </a:r>
            <a:r>
              <a:rPr lang="en-US" dirty="0" smtClean="0"/>
              <a:t>  H</a:t>
            </a:r>
            <a:r>
              <a:rPr lang="en-US" dirty="0" smtClean="0">
                <a:latin typeface="Calibri"/>
                <a:cs typeface="Calibri"/>
              </a:rPr>
              <a:t>₂</a:t>
            </a:r>
            <a:r>
              <a:rPr lang="en-US" dirty="0" smtClean="0"/>
              <a:t>CO</a:t>
            </a:r>
            <a:r>
              <a:rPr lang="en-US" dirty="0" smtClean="0">
                <a:latin typeface="Calibri"/>
                <a:cs typeface="Calibri"/>
              </a:rPr>
              <a:t>₃</a:t>
            </a:r>
          </a:p>
          <a:p>
            <a:pPr marL="457200" lvl="1" indent="0">
              <a:buNone/>
            </a:pPr>
            <a:r>
              <a:rPr lang="en-US" dirty="0">
                <a:latin typeface="Calibri"/>
                <a:cs typeface="Calibri"/>
              </a:rPr>
              <a:t>	</a:t>
            </a:r>
            <a:r>
              <a:rPr lang="en-US" dirty="0" smtClean="0">
                <a:latin typeface="Calibri"/>
                <a:cs typeface="Calibri"/>
              </a:rPr>
              <a:t>	H₂CO₃ →  H⁺ + HCO₃ˉ</a:t>
            </a:r>
          </a:p>
          <a:p>
            <a:pPr marL="457200" lvl="1" indent="0">
              <a:buNone/>
            </a:pPr>
            <a:r>
              <a:rPr lang="en-US" dirty="0">
                <a:latin typeface="Calibri"/>
                <a:cs typeface="Calibri"/>
              </a:rPr>
              <a:t>	</a:t>
            </a:r>
            <a:r>
              <a:rPr lang="en-US" dirty="0" smtClean="0">
                <a:latin typeface="Calibri"/>
                <a:cs typeface="Calibri"/>
              </a:rPr>
              <a:t>	</a:t>
            </a:r>
            <a:r>
              <a:rPr lang="en-US" dirty="0" err="1" smtClean="0">
                <a:latin typeface="Calibri"/>
                <a:cs typeface="Calibri"/>
              </a:rPr>
              <a:t>CaCO</a:t>
            </a:r>
            <a:r>
              <a:rPr lang="en-US" dirty="0" smtClean="0">
                <a:latin typeface="Calibri"/>
                <a:cs typeface="Calibri"/>
              </a:rPr>
              <a:t>₃ + H⁺ →  Ca²⁺ + HCO₃ˉ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0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Caves are natural underground openings.</a:t>
            </a:r>
          </a:p>
          <a:p>
            <a:r>
              <a:rPr lang="en-US" dirty="0" smtClean="0"/>
              <a:t>Most caves are formed when the groundwater dissolves limestone.</a:t>
            </a:r>
          </a:p>
          <a:p>
            <a:r>
              <a:rPr lang="en-US" dirty="0" smtClean="0"/>
              <a:t>Karst topography is a landscape characterized by a landscape of sinkholes formed from the dissolution of limestone.</a:t>
            </a:r>
          </a:p>
          <a:p>
            <a:r>
              <a:rPr lang="en-US" dirty="0" smtClean="0"/>
              <a:t>A sinkhole is a depression in the ground caused by the collapse of a cave.</a:t>
            </a:r>
          </a:p>
        </p:txBody>
      </p:sp>
    </p:spTree>
    <p:extLst>
      <p:ext uri="{BB962C8B-B14F-4D97-AF65-F5344CB8AC3E}">
        <p14:creationId xmlns:p14="http://schemas.microsoft.com/office/powerpoint/2010/main" val="38895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Karst topography is common in Kentucky, Indiana, Florida, and Missouri.</a:t>
            </a:r>
          </a:p>
          <a:p>
            <a:r>
              <a:rPr lang="en-US" dirty="0" smtClean="0"/>
              <a:t>The Mammoth Cave in Kentucky contains tens of thousands of sinkholes.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3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283"/>
            <a:ext cx="8229600" cy="4173157"/>
          </a:xfrm>
        </p:spPr>
        <p:txBody>
          <a:bodyPr lIns="0" tIns="0">
            <a:norm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</a:t>
            </a:r>
            <a:r>
              <a:rPr lang="en-US" sz="2400" dirty="0">
                <a:latin typeface="Helvetica Light"/>
                <a:cs typeface="Helvetica Light"/>
              </a:rPr>
              <a:t>Groundwater reservoirs provide water to streams and wetlands wherever the water table intersects the surface of the ground.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2400" dirty="0">
                <a:latin typeface="Helvetica Light"/>
                <a:cs typeface="Helvetica"/>
              </a:rPr>
              <a:t>Chemical weathering of limestone by water causes the characteristic topography of karst areas.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</a:t>
            </a:r>
            <a:r>
              <a:rPr lang="en-US" sz="2400" dirty="0">
                <a:latin typeface="Helvetica Light"/>
              </a:rPr>
              <a:t> Water is not always available in the quantities and in the locations where it is needed and might be compromised by pollution.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238059"/>
            <a:ext cx="1962912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5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45" y="1655633"/>
            <a:ext cx="7773839" cy="3757101"/>
          </a:xfrm>
        </p:spPr>
      </p:pic>
    </p:spTree>
    <p:extLst>
      <p:ext uri="{BB962C8B-B14F-4D97-AF65-F5344CB8AC3E}">
        <p14:creationId xmlns:p14="http://schemas.microsoft.com/office/powerpoint/2010/main" val="5217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Groundwater Deposits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Calcium ions precipitate from groundwater and form new calcite minerals.</a:t>
            </a:r>
          </a:p>
          <a:p>
            <a:r>
              <a:rPr lang="en-US" dirty="0" smtClean="0"/>
              <a:t>These minerals create dripstone.</a:t>
            </a:r>
          </a:p>
          <a:p>
            <a:r>
              <a:rPr lang="en-US" dirty="0" smtClean="0"/>
              <a:t>These features are created over time from the drip of calcite rich water.</a:t>
            </a:r>
          </a:p>
          <a:p>
            <a:r>
              <a:rPr lang="en-US" dirty="0" smtClean="0"/>
              <a:t>Stala</a:t>
            </a:r>
            <a:r>
              <a:rPr lang="en-US" b="1" dirty="0" smtClean="0"/>
              <a:t>c</a:t>
            </a:r>
            <a:r>
              <a:rPr lang="en-US" dirty="0" smtClean="0"/>
              <a:t>tites are dripstones that hang from the </a:t>
            </a:r>
            <a:r>
              <a:rPr lang="en-US" b="1" dirty="0" smtClean="0"/>
              <a:t>c</a:t>
            </a:r>
            <a:r>
              <a:rPr lang="en-US" dirty="0" smtClean="0"/>
              <a:t>eiling of caves.</a:t>
            </a:r>
          </a:p>
          <a:p>
            <a:r>
              <a:rPr lang="en-US" dirty="0" smtClean="0"/>
              <a:t>Stala</a:t>
            </a:r>
            <a:r>
              <a:rPr lang="en-US" b="1" dirty="0" smtClean="0"/>
              <a:t>g</a:t>
            </a:r>
            <a:r>
              <a:rPr lang="en-US" dirty="0" smtClean="0"/>
              <a:t>mites are dripstones that form on the </a:t>
            </a:r>
            <a:r>
              <a:rPr lang="en-US" b="1" dirty="0" smtClean="0"/>
              <a:t>g</a:t>
            </a:r>
            <a:r>
              <a:rPr lang="en-US" dirty="0" smtClean="0"/>
              <a:t>round from drips from stalactites.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time stalactites and stalagmites will meet and form dripstone columns.</a:t>
            </a:r>
          </a:p>
          <a:p>
            <a:r>
              <a:rPr lang="en-US" dirty="0" err="1" smtClean="0"/>
              <a:t>Hardwater</a:t>
            </a:r>
            <a:r>
              <a:rPr lang="en-US" dirty="0" smtClean="0"/>
              <a:t> is water that contains dissolved solids such as calcium, magnesium, and iron.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5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4" y="929802"/>
            <a:ext cx="8780746" cy="5858404"/>
          </a:xfrm>
        </p:spPr>
      </p:pic>
    </p:spTree>
    <p:extLst>
      <p:ext uri="{BB962C8B-B14F-4D97-AF65-F5344CB8AC3E}">
        <p14:creationId xmlns:p14="http://schemas.microsoft.com/office/powerpoint/2010/main" val="223849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– Groundwater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 Questions:</a:t>
            </a:r>
          </a:p>
          <a:p>
            <a:pPr lvl="1"/>
            <a:r>
              <a:rPr lang="en-US" dirty="0" smtClean="0"/>
              <a:t>How is groundwater withdrawn from aquifers?</a:t>
            </a:r>
          </a:p>
          <a:p>
            <a:pPr lvl="1"/>
            <a:r>
              <a:rPr lang="en-US" dirty="0" smtClean="0"/>
              <a:t>What are the major problems that threaten groundwater supplies?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06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are holes dug down into the ground to reach an aquifer.</a:t>
            </a:r>
          </a:p>
          <a:p>
            <a:r>
              <a:rPr lang="en-US" dirty="0" smtClean="0"/>
              <a:t>Ordinary wells are dug down to the water table.</a:t>
            </a:r>
          </a:p>
          <a:p>
            <a:r>
              <a:rPr lang="en-US" dirty="0" smtClean="0"/>
              <a:t>As water is drawn out it is replaced by surrounding water.</a:t>
            </a:r>
          </a:p>
          <a:p>
            <a:r>
              <a:rPr lang="en-US" dirty="0" smtClean="0"/>
              <a:t>If too much water is withdrawn it will cause shallow wells to become dry.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6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7" y="1277655"/>
            <a:ext cx="8887121" cy="5398718"/>
          </a:xfrm>
        </p:spPr>
      </p:pic>
    </p:spTree>
    <p:extLst>
      <p:ext uri="{BB962C8B-B14F-4D97-AF65-F5344CB8AC3E}">
        <p14:creationId xmlns:p14="http://schemas.microsoft.com/office/powerpoint/2010/main" val="19742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from precipitation will replace water that is taken out.</a:t>
            </a:r>
          </a:p>
          <a:p>
            <a:r>
              <a:rPr lang="en-US" dirty="0" smtClean="0"/>
              <a:t>This is called recharge.</a:t>
            </a:r>
          </a:p>
          <a:p>
            <a:r>
              <a:rPr lang="en-US" dirty="0" smtClean="0"/>
              <a:t>Artesian wells can spurt water above the land surface.</a:t>
            </a:r>
          </a:p>
          <a:p>
            <a:r>
              <a:rPr lang="en-US" dirty="0" smtClean="0"/>
              <a:t>A spring that discharges pressurized water is called an artesian spring.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73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Artesian Well and Spring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06" y="1161789"/>
            <a:ext cx="3394472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978" y="1836629"/>
            <a:ext cx="5198301" cy="29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07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Our Water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Freshwater is a precious natural resource.</a:t>
            </a:r>
          </a:p>
          <a:p>
            <a:r>
              <a:rPr lang="en-US" dirty="0" smtClean="0"/>
              <a:t>Human demand for freshwater is enormous.</a:t>
            </a:r>
          </a:p>
          <a:p>
            <a:r>
              <a:rPr lang="en-US" dirty="0" smtClean="0"/>
              <a:t>An important aquifer in the U.S. is the Ogallala Aquifer that covers areas from South Dakota to Texas.</a:t>
            </a:r>
          </a:p>
          <a:p>
            <a:r>
              <a:rPr lang="en-US" dirty="0" smtClean="0"/>
              <a:t>Water from this aquifer is used to water crops grown in these areas.</a:t>
            </a:r>
          </a:p>
          <a:p>
            <a:r>
              <a:rPr lang="en-US" dirty="0" smtClean="0"/>
              <a:t>The water is not being recharged as quickly as it is withdrawn.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2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 – Movement and Storage of Groundwater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How do groundwater storage and underground movement relate to the water cycle?</a:t>
            </a:r>
          </a:p>
          <a:p>
            <a:pPr lvl="1"/>
            <a:r>
              <a:rPr lang="en-US" dirty="0" smtClean="0"/>
              <a:t>How are aquifers and </a:t>
            </a:r>
            <a:r>
              <a:rPr lang="en-US" dirty="0" err="1" smtClean="0"/>
              <a:t>aquicludes</a:t>
            </a:r>
            <a:r>
              <a:rPr lang="en-US" dirty="0" smtClean="0"/>
              <a:t> related?</a:t>
            </a:r>
          </a:p>
          <a:p>
            <a:pPr lvl="1"/>
            <a:r>
              <a:rPr lang="en-US" dirty="0" smtClean="0"/>
              <a:t>How are the components of aquifers related to the presence of springs?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6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Overuse – groundwater is pumped out at a greater rate than recharged.</a:t>
            </a:r>
          </a:p>
          <a:p>
            <a:r>
              <a:rPr lang="en-US" dirty="0" smtClean="0"/>
              <a:t>Subsidence – excessive withdrawal of water causes the sinking of land.</a:t>
            </a:r>
          </a:p>
          <a:p>
            <a:r>
              <a:rPr lang="en-US" dirty="0" smtClean="0"/>
              <a:t>Pollution in groundwater – when the recharge areas of an aquifer are contaminated, the groundwater is contaminated.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7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 of groundwater pollution includes faulty septic tanks, farms, landfills, and waste disposal sites.</a:t>
            </a:r>
          </a:p>
          <a:p>
            <a:r>
              <a:rPr lang="en-US" dirty="0" smtClean="0"/>
              <a:t>Chemicals can travel through the smallest pores.  </a:t>
            </a:r>
          </a:p>
          <a:p>
            <a:r>
              <a:rPr lang="en-US" dirty="0" smtClean="0"/>
              <a:t>Chemicals can contaminate any aquifer.</a:t>
            </a:r>
          </a:p>
          <a:p>
            <a:r>
              <a:rPr lang="en-US" dirty="0" smtClean="0"/>
              <a:t>In coastal areas salt from ocean water can contaminate wells.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3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Radon is a gas that is known to cause lung cancer.</a:t>
            </a:r>
          </a:p>
          <a:p>
            <a:r>
              <a:rPr lang="en-US" dirty="0" smtClean="0"/>
              <a:t>It is found in groundwater due to natural radioactive decay within rocks.</a:t>
            </a:r>
          </a:p>
          <a:p>
            <a:r>
              <a:rPr lang="en-US" dirty="0" smtClean="0"/>
              <a:t>Radon gas can also accumulate in basements.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4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Protecting our groundwater should be a concern for us.</a:t>
            </a:r>
          </a:p>
          <a:p>
            <a:r>
              <a:rPr lang="en-US" dirty="0" smtClean="0"/>
              <a:t>We should be aware of what we put onto the ground because it can make its way into our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5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Hydrosphere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water on and in Earth’s crust makes up the hydrosphere.</a:t>
            </a:r>
          </a:p>
          <a:p>
            <a:r>
              <a:rPr lang="en-US" dirty="0" smtClean="0"/>
              <a:t>About 97% of the hydrosphere is in the ocean.</a:t>
            </a:r>
          </a:p>
          <a:p>
            <a:r>
              <a:rPr lang="en-US" dirty="0" smtClean="0"/>
              <a:t>Freshwater is one of the Earth’s most abundant and important renewable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9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Groundwater and 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ultimate source of all water is the oceans.</a:t>
            </a:r>
          </a:p>
          <a:p>
            <a:r>
              <a:rPr lang="en-US" dirty="0" smtClean="0"/>
              <a:t>Evaporation from the oceans cycles into the atmosphere.</a:t>
            </a:r>
          </a:p>
          <a:p>
            <a:r>
              <a:rPr lang="en-US" dirty="0" smtClean="0"/>
              <a:t>Winds and weather moves the moisture all over the world.</a:t>
            </a:r>
          </a:p>
          <a:p>
            <a:r>
              <a:rPr lang="en-US" dirty="0" smtClean="0"/>
              <a:t>Infiltration is the process by which precipitation that has fallen on land and trickles into the ground.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2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Groundwater moves slowly through the ground.</a:t>
            </a:r>
          </a:p>
          <a:p>
            <a:r>
              <a:rPr lang="en-US" dirty="0" smtClean="0"/>
              <a:t>Water seeps into the ground through pore spaces.</a:t>
            </a:r>
          </a:p>
          <a:p>
            <a:r>
              <a:rPr lang="en-US" dirty="0" smtClean="0"/>
              <a:t>The greater the porosity the more water can be stored.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94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Zone of saturation is the area below the Earth’s surface in which the groundwater completely fills all the pores of a material.</a:t>
            </a:r>
          </a:p>
          <a:p>
            <a:r>
              <a:rPr lang="en-US" dirty="0" smtClean="0"/>
              <a:t>The upper boundary is the water table.</a:t>
            </a:r>
          </a:p>
          <a:p>
            <a:r>
              <a:rPr lang="en-US" dirty="0" smtClean="0"/>
              <a:t>The zone of aeration is above the water table where materials are moist but not wet.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4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can move through the ground by gravity or capillary action.</a:t>
            </a:r>
          </a:p>
          <a:p>
            <a:r>
              <a:rPr lang="en-US" dirty="0" smtClean="0"/>
              <a:t>Gravitational water is water that trickles down due to gravity.</a:t>
            </a:r>
          </a:p>
          <a:p>
            <a:r>
              <a:rPr lang="en-US" dirty="0" smtClean="0"/>
              <a:t>Capillary water is water that is drawn upward like a paper towel absorbing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0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depth of the water table will vary depending on local conditions.</a:t>
            </a:r>
          </a:p>
          <a:p>
            <a:r>
              <a:rPr lang="en-US" dirty="0" smtClean="0"/>
              <a:t>In wet areas the water table will be close to the surface.</a:t>
            </a:r>
          </a:p>
          <a:p>
            <a:r>
              <a:rPr lang="en-US" dirty="0" smtClean="0"/>
              <a:t>In hilly areas the water table will be tens or hundreds of meters down.</a:t>
            </a:r>
          </a:p>
          <a:p>
            <a:r>
              <a:rPr lang="en-US" dirty="0" smtClean="0"/>
              <a:t>The water table will fluctuate based on the weather conditions.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0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1145</Words>
  <Application>Microsoft Office PowerPoint</Application>
  <PresentationFormat>On-screen Show (4:3)</PresentationFormat>
  <Paragraphs>110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Groundwater</vt:lpstr>
      <vt:lpstr>PowerPoint Presentation</vt:lpstr>
      <vt:lpstr>Section 1 – Movement and Storage of Groundwater</vt:lpstr>
      <vt:lpstr>The Hydrosphere</vt:lpstr>
      <vt:lpstr>Groundwater and Precipitation</vt:lpstr>
      <vt:lpstr>PowerPoint Presentation</vt:lpstr>
      <vt:lpstr>PowerPoint Presentation</vt:lpstr>
      <vt:lpstr>Water Movement</vt:lpstr>
      <vt:lpstr>PowerPoint Presentation</vt:lpstr>
      <vt:lpstr>PowerPoint Presentation</vt:lpstr>
      <vt:lpstr>PowerPoint Presentation</vt:lpstr>
      <vt:lpstr>PowerPoint Presentation</vt:lpstr>
      <vt:lpstr>Old Faithful Erupting</vt:lpstr>
      <vt:lpstr>Section 2 – Groundwater Weathering and Deposition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Groundwater Deposits</vt:lpstr>
      <vt:lpstr>PowerPoint Presentation</vt:lpstr>
      <vt:lpstr>PowerPoint Presentation</vt:lpstr>
      <vt:lpstr>Section 3 – Groundwater Supply</vt:lpstr>
      <vt:lpstr>PowerPoint Presentation</vt:lpstr>
      <vt:lpstr>PowerPoint Presentation</vt:lpstr>
      <vt:lpstr>PowerPoint Presentation</vt:lpstr>
      <vt:lpstr>Artesian Well and Spring</vt:lpstr>
      <vt:lpstr>Threats To Our Water Supply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Willie</cp:lastModifiedBy>
  <cp:revision>158</cp:revision>
  <cp:lastPrinted>2013-07-12T13:26:11Z</cp:lastPrinted>
  <dcterms:created xsi:type="dcterms:W3CDTF">2013-07-09T14:24:31Z</dcterms:created>
  <dcterms:modified xsi:type="dcterms:W3CDTF">2017-06-08T17:42:55Z</dcterms:modified>
</cp:coreProperties>
</file>