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95" r:id="rId4"/>
    <p:sldId id="263" r:id="rId5"/>
    <p:sldId id="264" r:id="rId6"/>
    <p:sldId id="265" r:id="rId7"/>
    <p:sldId id="266" r:id="rId8"/>
    <p:sldId id="267" r:id="rId9"/>
    <p:sldId id="273" r:id="rId10"/>
    <p:sldId id="268" r:id="rId11"/>
    <p:sldId id="269" r:id="rId12"/>
    <p:sldId id="270" r:id="rId13"/>
    <p:sldId id="271" r:id="rId14"/>
    <p:sldId id="274" r:id="rId15"/>
    <p:sldId id="275" r:id="rId16"/>
    <p:sldId id="279" r:id="rId17"/>
    <p:sldId id="277" r:id="rId18"/>
    <p:sldId id="280" r:id="rId19"/>
    <p:sldId id="278" r:id="rId20"/>
    <p:sldId id="281" r:id="rId21"/>
    <p:sldId id="282" r:id="rId22"/>
    <p:sldId id="283" r:id="rId23"/>
    <p:sldId id="284" r:id="rId24"/>
    <p:sldId id="285" r:id="rId25"/>
    <p:sldId id="296" r:id="rId26"/>
    <p:sldId id="297" r:id="rId27"/>
    <p:sldId id="298" r:id="rId28"/>
    <p:sldId id="286" r:id="rId29"/>
    <p:sldId id="299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862" y="1083192"/>
            <a:ext cx="8238938" cy="1447066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sz="4800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Chapter 1 - The Nature of Science</a:t>
            </a:r>
            <a:endParaRPr lang="en-US" sz="4800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862" y="2300671"/>
            <a:ext cx="8238937" cy="3513666"/>
          </a:xfrm>
        </p:spPr>
        <p:txBody>
          <a:bodyPr lIns="0" tIns="0" rIns="0" bIns="0">
            <a:normAutofit/>
          </a:bodyPr>
          <a:lstStyle/>
          <a:p>
            <a:pPr algn="l"/>
            <a:endParaRPr lang="en-US" sz="2800" b="1" dirty="0" smtClean="0">
              <a:latin typeface="Helvetica"/>
              <a:cs typeface="Helvetica"/>
            </a:endParaRP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Earth Science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Methods of Scientists</a:t>
            </a:r>
          </a:p>
          <a:p>
            <a:pPr algn="l"/>
            <a:r>
              <a:rPr lang="en-US" sz="2800" b="1" dirty="0">
                <a:latin typeface="Helvetica"/>
                <a:cs typeface="Helvetica"/>
              </a:rPr>
              <a:t>Section </a:t>
            </a:r>
            <a:r>
              <a:rPr lang="en-US" sz="2800" b="1" dirty="0" smtClean="0">
                <a:latin typeface="Helvetica"/>
                <a:cs typeface="Helvetica"/>
              </a:rPr>
              <a:t>3: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Communication in Science</a:t>
            </a: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who study Earth have identified 4 main Earth systems:</a:t>
            </a:r>
          </a:p>
          <a:p>
            <a:pPr lvl="1"/>
            <a:r>
              <a:rPr lang="en-US" dirty="0" smtClean="0"/>
              <a:t>Geosphere – the area from the surface of the Earth down to its center.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33" y="3515739"/>
            <a:ext cx="389736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Atmosphere – the blanket of gases that surrounds our planet.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4" y="2468563"/>
            <a:ext cx="598516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Hydrosphere – all the water on Earth, including the atmosphere.</a:t>
            </a:r>
          </a:p>
          <a:p>
            <a:pPr lvl="2"/>
            <a:r>
              <a:rPr lang="en-US" dirty="0" smtClean="0"/>
              <a:t>97% salt water</a:t>
            </a:r>
          </a:p>
          <a:p>
            <a:pPr lvl="2"/>
            <a:r>
              <a:rPr lang="en-US" dirty="0" smtClean="0"/>
              <a:t>3% fresh water in glaciers (cryosphere), lakes, rivers, and under the 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92" y="3853385"/>
            <a:ext cx="365377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Biosphere – includes all organisms on Earth as well as the environments in which they live. (covered in Living Environment).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48" y="2993721"/>
            <a:ext cx="2861513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technology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science, including Earth Science, has led to many discoveries that have been applied to solve society’s needs and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– Methods of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scientists use similar methods to gather data and communicate information.</a:t>
            </a:r>
          </a:p>
          <a:p>
            <a:r>
              <a:rPr lang="en-US" dirty="0" smtClean="0"/>
              <a:t>Scientific methods are a series of problem solving procedures that held scientists conduct experiments.</a:t>
            </a:r>
          </a:p>
          <a:p>
            <a:r>
              <a:rPr lang="en-US" dirty="0" smtClean="0"/>
              <a:t>Once a scientist determines the problem, a hypothesis is made.</a:t>
            </a:r>
          </a:p>
          <a:p>
            <a:r>
              <a:rPr lang="en-US" dirty="0" smtClean="0"/>
              <a:t>Hypothesis – is a testable explanation of a situation that can be supported or disproved by careful procedures.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2 -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Helvetica Light"/>
                <a:cs typeface="Helvetica Light"/>
              </a:rPr>
              <a:t>What are independent and dependent variables?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Helvetica Light"/>
                <a:cs typeface="Helvetica Light"/>
              </a:rPr>
              <a:t>How does experimentation and investigation differ?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Helvetica Light"/>
                <a:cs typeface="Helvetica Light"/>
              </a:rPr>
              <a:t>What are the differences between mass and weight?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Helvetica Light"/>
                <a:cs typeface="Helvetica Light"/>
              </a:rPr>
              <a:t>What is scientific notation and how is it used?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Independent and Dependent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Experimentation – collecting good qualitative and quantitative data.</a:t>
            </a:r>
          </a:p>
          <a:p>
            <a:pPr lvl="1"/>
            <a:r>
              <a:rPr lang="en-US" dirty="0" smtClean="0"/>
              <a:t>Independent variable – is the factor  that is changed by the experimenter.</a:t>
            </a:r>
          </a:p>
          <a:p>
            <a:pPr lvl="1"/>
            <a:r>
              <a:rPr lang="en-US" dirty="0" smtClean="0"/>
              <a:t>Dependent variable – is a factor that is affected by changes in the independent variable.</a:t>
            </a:r>
          </a:p>
          <a:p>
            <a:pPr lvl="1"/>
            <a:r>
              <a:rPr lang="en-US" dirty="0" smtClean="0"/>
              <a:t>Control – is used in an experiment to show that the results of an experiment are a result of he condition being tested.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4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investigations often involve making measurements.</a:t>
            </a:r>
          </a:p>
          <a:p>
            <a:r>
              <a:rPr lang="en-US" dirty="0" smtClean="0"/>
              <a:t>The measurement includes a standard system of units called Le </a:t>
            </a:r>
            <a:r>
              <a:rPr lang="en-US" dirty="0" err="1" smtClean="0"/>
              <a:t>Syst</a:t>
            </a:r>
            <a:r>
              <a:rPr lang="en-US" dirty="0" err="1" smtClean="0">
                <a:latin typeface="Calibri"/>
                <a:cs typeface="Calibri"/>
              </a:rPr>
              <a:t>ème</a:t>
            </a:r>
            <a:r>
              <a:rPr lang="en-US" dirty="0" smtClean="0">
                <a:latin typeface="Calibri"/>
                <a:cs typeface="Calibri"/>
              </a:rPr>
              <a:t> International </a:t>
            </a:r>
            <a:r>
              <a:rPr lang="en-US" dirty="0" err="1" smtClean="0">
                <a:latin typeface="Calibri"/>
                <a:cs typeface="Calibri"/>
              </a:rPr>
              <a:t>d’Unitès</a:t>
            </a:r>
            <a:r>
              <a:rPr lang="en-US" dirty="0" smtClean="0">
                <a:latin typeface="Calibri"/>
                <a:cs typeface="Calibri"/>
              </a:rPr>
              <a:t> (SI), which is the modern version of the metric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1 - 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How do the areas of study within Earth science compare?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7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 unit to measure length is the meter (m).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367"/>
            <a:ext cx="9144000" cy="1710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667"/>
            <a:ext cx="9144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matter in an object is called mass.</a:t>
            </a:r>
          </a:p>
          <a:p>
            <a:r>
              <a:rPr lang="en-US" dirty="0" smtClean="0"/>
              <a:t>Mass depends on the number and types of atoms that make up an object.</a:t>
            </a:r>
          </a:p>
          <a:p>
            <a:r>
              <a:rPr lang="en-US" dirty="0" smtClean="0"/>
              <a:t>The mass of an object NEVER changes, only the weight changes.</a:t>
            </a:r>
          </a:p>
          <a:p>
            <a:r>
              <a:rPr lang="en-US" dirty="0" smtClean="0"/>
              <a:t>The SI unit of mass is kilogram.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005" y="457200"/>
            <a:ext cx="2814542" cy="6400800"/>
          </a:xfrm>
        </p:spPr>
      </p:pic>
    </p:spTree>
    <p:extLst>
      <p:ext uri="{BB962C8B-B14F-4D97-AF65-F5344CB8AC3E}">
        <p14:creationId xmlns:p14="http://schemas.microsoft.com/office/powerpoint/2010/main" val="16226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is the measure of the gravitational force of an object.</a:t>
            </a:r>
          </a:p>
          <a:p>
            <a:r>
              <a:rPr lang="en-US" dirty="0" smtClean="0"/>
              <a:t>The SI unit of forces is the newton (N).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5" y="3291523"/>
            <a:ext cx="4209862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and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is the amount of surface included in a set of boundaries and is expressed as square meters (m</a:t>
            </a:r>
            <a:r>
              <a:rPr lang="en-US" dirty="0" smtClean="0">
                <a:latin typeface="Calibri"/>
                <a:cs typeface="Calibri"/>
              </a:rPr>
              <a:t>²).</a:t>
            </a:r>
          </a:p>
          <a:p>
            <a:r>
              <a:rPr lang="en-US" dirty="0" smtClean="0">
                <a:latin typeface="Calibri"/>
                <a:cs typeface="Calibri"/>
              </a:rPr>
              <a:t>Volume is the amount of space occupied by an objects volume.  It can be used to measure solids, liquids, and gases.</a:t>
            </a:r>
          </a:p>
          <a:p>
            <a:r>
              <a:rPr lang="en-US" dirty="0" smtClean="0">
                <a:latin typeface="Calibri"/>
                <a:cs typeface="Calibri"/>
              </a:rPr>
              <a:t>It is expressed as a cubic meter (m³) or cubic centimeter (cm³)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91" y="1600200"/>
            <a:ext cx="6028618" cy="4525963"/>
          </a:xfrm>
        </p:spPr>
      </p:pic>
    </p:spTree>
    <p:extLst>
      <p:ext uri="{BB962C8B-B14F-4D97-AF65-F5344CB8AC3E}">
        <p14:creationId xmlns:p14="http://schemas.microsoft.com/office/powerpoint/2010/main" val="383986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Regular Object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1837531"/>
            <a:ext cx="6083300" cy="4051300"/>
          </a:xfrm>
        </p:spPr>
      </p:pic>
    </p:spTree>
    <p:extLst>
      <p:ext uri="{BB962C8B-B14F-4D97-AF65-F5344CB8AC3E}">
        <p14:creationId xmlns:p14="http://schemas.microsoft.com/office/powerpoint/2010/main" val="20107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of Irregular Object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35" y="1600200"/>
            <a:ext cx="4016930" cy="4525963"/>
          </a:xfrm>
        </p:spPr>
      </p:pic>
    </p:spTree>
    <p:extLst>
      <p:ext uri="{BB962C8B-B14F-4D97-AF65-F5344CB8AC3E}">
        <p14:creationId xmlns:p14="http://schemas.microsoft.com/office/powerpoint/2010/main" val="39785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 – the measure of the amount of matter that occupies a given space.</a:t>
            </a:r>
          </a:p>
          <a:p>
            <a:r>
              <a:rPr lang="en-US" dirty="0" smtClean="0"/>
              <a:t>Density is calculated by dividing the mass of the matter by it volume.</a:t>
            </a:r>
          </a:p>
          <a:p>
            <a:r>
              <a:rPr lang="en-US" dirty="0" smtClean="0"/>
              <a:t>D=m/v</a:t>
            </a:r>
          </a:p>
          <a:p>
            <a:r>
              <a:rPr lang="en-US" dirty="0" smtClean="0"/>
              <a:t>Density is often expressed as grams per cubic centimeter (g/cm</a:t>
            </a:r>
            <a:r>
              <a:rPr lang="en-US" dirty="0" smtClean="0">
                <a:latin typeface="Calibri"/>
                <a:cs typeface="Calibri"/>
              </a:rPr>
              <a:t>³)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vs Liquid vs Solid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" y="1417638"/>
            <a:ext cx="8884920" cy="4846320"/>
          </a:xfrm>
        </p:spPr>
      </p:pic>
    </p:spTree>
    <p:extLst>
      <p:ext uri="{BB962C8B-B14F-4D97-AF65-F5344CB8AC3E}">
        <p14:creationId xmlns:p14="http://schemas.microsoft.com/office/powerpoint/2010/main" val="8510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 – Earth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scope of Earth Science is broad and can be broken down into five major areas of specialization:</a:t>
            </a:r>
          </a:p>
          <a:p>
            <a:pPr lvl="1"/>
            <a:r>
              <a:rPr lang="en-US" dirty="0" smtClean="0"/>
              <a:t>Astronomy</a:t>
            </a:r>
          </a:p>
          <a:p>
            <a:pPr lvl="1"/>
            <a:r>
              <a:rPr lang="en-US" dirty="0" smtClean="0"/>
              <a:t>Meteorology</a:t>
            </a:r>
          </a:p>
          <a:p>
            <a:pPr lvl="1"/>
            <a:r>
              <a:rPr lang="en-US" dirty="0" smtClean="0"/>
              <a:t>Geology</a:t>
            </a:r>
          </a:p>
          <a:p>
            <a:pPr lvl="1"/>
            <a:r>
              <a:rPr lang="en-US" dirty="0" smtClean="0"/>
              <a:t>Oceanography</a:t>
            </a:r>
          </a:p>
          <a:p>
            <a:pPr lvl="1"/>
            <a:r>
              <a:rPr lang="en-US" dirty="0" smtClean="0"/>
              <a:t>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is the interval between two events.</a:t>
            </a:r>
          </a:p>
          <a:p>
            <a:r>
              <a:rPr lang="en-US" dirty="0" smtClean="0"/>
              <a:t>It is measured in units of seconds, minutes, hours, days, months, years, decades, centuries,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is the measure of the average kinetic energy of the particles that make up a material.</a:t>
            </a:r>
          </a:p>
          <a:p>
            <a:r>
              <a:rPr lang="en-US" dirty="0" smtClean="0"/>
              <a:t>If the particles vibrate more quickly it has a higher temperature.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114" y="89194"/>
            <a:ext cx="5818903" cy="6400800"/>
          </a:xfrm>
        </p:spPr>
      </p:pic>
    </p:spTree>
    <p:extLst>
      <p:ext uri="{BB962C8B-B14F-4D97-AF65-F5344CB8AC3E}">
        <p14:creationId xmlns:p14="http://schemas.microsoft.com/office/powerpoint/2010/main" val="11709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 Notation is used to express very large or very small numbers in a type of shorthand.</a:t>
            </a:r>
          </a:p>
          <a:p>
            <a:r>
              <a:rPr lang="en-US" dirty="0" smtClean="0"/>
              <a:t>The estimated number of grains of sand on Earth is 4,000,000,000,000,000,000,000 or 4x10</a:t>
            </a:r>
            <a:r>
              <a:rPr lang="en-US" dirty="0" smtClean="0">
                <a:latin typeface="Calibri"/>
                <a:cs typeface="Calibri"/>
              </a:rPr>
              <a:t>²¹</a:t>
            </a:r>
          </a:p>
          <a:p>
            <a:r>
              <a:rPr lang="en-US" dirty="0" smtClean="0">
                <a:latin typeface="Calibri"/>
                <a:cs typeface="Calibri"/>
              </a:rPr>
              <a:t>The estimated mass of the Earth is 5,973,600,000,000,000,000,000,000 kg or 5.9736x10²⁴kg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diameter of an atom is approximately 0.0000000001m or 1x10</a:t>
            </a:r>
            <a:r>
              <a:rPr lang="en-US" dirty="0" smtClean="0">
                <a:latin typeface="Calibri"/>
                <a:cs typeface="Calibri"/>
              </a:rPr>
              <a:t>ˉ¹⁰m.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 – Communication in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</a:p>
          <a:p>
            <a:pPr lvl="1"/>
            <a:r>
              <a:rPr lang="en-US" dirty="0" smtClean="0"/>
              <a:t>Why is precise communication crucial in science?</a:t>
            </a:r>
          </a:p>
          <a:p>
            <a:pPr lvl="1"/>
            <a:r>
              <a:rPr lang="en-US" dirty="0" smtClean="0"/>
              <a:t>What are the differences between scientific theories and laws?</a:t>
            </a:r>
          </a:p>
          <a:p>
            <a:pPr lvl="1"/>
            <a:r>
              <a:rPr lang="en-US" dirty="0" smtClean="0"/>
              <a:t>When is it appropriate to use a graph or a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Reports are used to record and analyze the information you collected and to draw conclusions based on your data.</a:t>
            </a:r>
          </a:p>
          <a:p>
            <a:r>
              <a:rPr lang="en-US" dirty="0" smtClean="0"/>
              <a:t>Line graphs, circle graphs, and bar graphs show the relationships among data sets.</a:t>
            </a:r>
          </a:p>
          <a:p>
            <a:r>
              <a:rPr lang="en-US" dirty="0" smtClean="0"/>
              <a:t>Scientific model is an idea picture, a system, or mathematical expression that represents the concept being explained.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and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Theory is an explanation based on many observations during repeated investigations.</a:t>
            </a:r>
          </a:p>
          <a:p>
            <a:r>
              <a:rPr lang="en-US" dirty="0" smtClean="0"/>
              <a:t>Scientific Law is a principle that describes the behavior of natural phenomenon.  It is a rule of nature.  The events of a law every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8935" y="1207091"/>
            <a:ext cx="4067228" cy="5290253"/>
          </a:xfrm>
        </p:spPr>
        <p:txBody>
          <a:bodyPr lIns="0" tIns="0" numCol="1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1800" dirty="0">
                <a:latin typeface="Helvetica Light"/>
                <a:cs typeface="Helvetica Light"/>
              </a:rPr>
              <a:t>technology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experiment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hypothesis</a:t>
            </a:r>
          </a:p>
          <a:p>
            <a:pPr marL="0" indent="0">
              <a:buNone/>
            </a:pPr>
            <a:r>
              <a:rPr lang="en-US" sz="2200" b="1" dirty="0" smtClean="0">
                <a:latin typeface="Helvetica" pitchFamily="34" charset="0"/>
                <a:cs typeface="Helvetica" pitchFamily="34" charset="0"/>
              </a:rPr>
              <a:t>New</a:t>
            </a: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r>
              <a:rPr lang="en-US" sz="1800" dirty="0">
                <a:latin typeface="Helvetica Light"/>
                <a:cs typeface="Helvetica Light"/>
              </a:rPr>
              <a:t>astronomy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meteorology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geology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oceanography</a:t>
            </a:r>
          </a:p>
          <a:p>
            <a:r>
              <a:rPr lang="en-US" sz="1800" dirty="0">
                <a:latin typeface="Helvetica Light"/>
                <a:cs typeface="Helvetica Light"/>
              </a:rPr>
              <a:t>environmental science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geosphere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atmosphere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hydrosphere</a:t>
            </a:r>
          </a:p>
          <a:p>
            <a:r>
              <a:rPr lang="en-US" sz="1800" dirty="0" err="1">
                <a:latin typeface="Helvetica Light"/>
                <a:cs typeface="Helvetica Light"/>
              </a:rPr>
              <a:t>cryosphere</a:t>
            </a:r>
            <a:endParaRPr lang="en-US" sz="1800" dirty="0">
              <a:latin typeface="Helvetica Light"/>
              <a:cs typeface="Helvetica Light"/>
            </a:endParaRPr>
          </a:p>
          <a:p>
            <a:r>
              <a:rPr lang="en-US" sz="1800" dirty="0">
                <a:latin typeface="Helvetica Light"/>
                <a:cs typeface="Helvetica Light"/>
              </a:rPr>
              <a:t>biosphere</a:t>
            </a:r>
          </a:p>
          <a:p>
            <a:endParaRPr lang="en-US" sz="1800" dirty="0">
              <a:latin typeface="Helvetica Light"/>
              <a:cs typeface="Helvetica Light"/>
            </a:endParaRPr>
          </a:p>
          <a:p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1800" dirty="0" smtClean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575" y="1174578"/>
            <a:ext cx="4090644" cy="528178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528"/>
              </a:spcBef>
              <a:spcAft>
                <a:spcPts val="300"/>
              </a:spcAft>
              <a:buNone/>
            </a:pPr>
            <a:r>
              <a:rPr lang="en-US" sz="2200" b="1" dirty="0" smtClean="0">
                <a:latin typeface="Helvetica" pitchFamily="34" charset="0"/>
                <a:cs typeface="Helvetica" pitchFamily="34" charset="0"/>
              </a:rPr>
              <a:t>New</a:t>
            </a:r>
            <a:r>
              <a:rPr lang="en-US" sz="18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800" b="1" i="1" dirty="0" smtClean="0">
                <a:latin typeface="Helvetica" pitchFamily="34" charset="0"/>
                <a:cs typeface="Helvetica" pitchFamily="34" charset="0"/>
              </a:rPr>
              <a:t>continued</a:t>
            </a:r>
            <a:endParaRPr lang="en-US" sz="1800" i="1" dirty="0" smtClean="0">
              <a:latin typeface="Helvetica Light"/>
              <a:cs typeface="Helvetica Light"/>
            </a:endParaRP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scientific</a:t>
            </a:r>
            <a:r>
              <a:rPr lang="fr-FR" sz="1800" dirty="0" smtClean="0"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latin typeface="Helvetica Light"/>
                <a:cs typeface="Helvetica Light"/>
              </a:rPr>
              <a:t>methods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hypothesis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independent</a:t>
            </a:r>
            <a:r>
              <a:rPr lang="fr-FR" sz="1800" dirty="0" smtClean="0">
                <a:latin typeface="Helvetica Light"/>
                <a:cs typeface="Helvetica Light"/>
              </a:rPr>
              <a:t> </a:t>
            </a:r>
            <a:r>
              <a:rPr lang="fr-FR" sz="1800" dirty="0">
                <a:latin typeface="Helvetica Light"/>
                <a:cs typeface="Helvetica Light"/>
              </a:rPr>
              <a:t>variable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dependent</a:t>
            </a:r>
            <a:r>
              <a:rPr lang="fr-FR" sz="1800" dirty="0" smtClean="0">
                <a:latin typeface="Helvetica Light"/>
                <a:cs typeface="Helvetica Light"/>
              </a:rPr>
              <a:t> </a:t>
            </a:r>
            <a:r>
              <a:rPr lang="fr-FR" sz="1800" dirty="0">
                <a:latin typeface="Helvetica Light"/>
                <a:cs typeface="Helvetica Light"/>
              </a:rPr>
              <a:t>variable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fr-FR" sz="1800" dirty="0">
                <a:latin typeface="Helvetica Light"/>
                <a:cs typeface="Helvetica Light"/>
              </a:rPr>
              <a:t>control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fr-FR" sz="1800" dirty="0">
                <a:latin typeface="Helvetica Light"/>
                <a:cs typeface="Helvetica Light"/>
              </a:rPr>
              <a:t>Le Système International d’Unités (SI)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 smtClean="0">
                <a:latin typeface="Helvetica Light"/>
                <a:cs typeface="Helvetica Light"/>
              </a:rPr>
              <a:t>scientific</a:t>
            </a:r>
            <a:r>
              <a:rPr lang="fr-FR" sz="1800" dirty="0" smtClean="0">
                <a:latin typeface="Helvetica Light"/>
                <a:cs typeface="Helvetica Light"/>
              </a:rPr>
              <a:t> notation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>
                <a:latin typeface="Helvetica Light"/>
                <a:cs typeface="Helvetica Light"/>
              </a:rPr>
              <a:t>scientific model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>
                <a:latin typeface="Helvetica Light"/>
                <a:cs typeface="Helvetica Light"/>
              </a:rPr>
              <a:t>scientific theory</a:t>
            </a:r>
          </a:p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800" dirty="0">
                <a:latin typeface="Helvetica Light"/>
                <a:cs typeface="Helvetica Light"/>
              </a:rPr>
              <a:t>scientific </a:t>
            </a:r>
            <a:r>
              <a:rPr lang="en-US" sz="1800" dirty="0" smtClean="0">
                <a:latin typeface="Helvetica Light"/>
                <a:cs typeface="Helvetica Light"/>
              </a:rPr>
              <a:t>law</a:t>
            </a:r>
            <a:endParaRPr lang="fr-FR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The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Nature of Science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0788" y="656986"/>
            <a:ext cx="8146012" cy="5464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6600FF"/>
                </a:solidFill>
                <a:latin typeface="Helvetica"/>
                <a:cs typeface="Helvetica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52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objects beyond Earth’s atmosphere.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21" y="2622949"/>
            <a:ext cx="437164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forces and processes that cause the atmosphere to change and produce weather.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06" y="3093929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materials that makeup Earth, the processes that form and change these materials, and the history of the planet and its life-forms since its origin.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15" y="3635679"/>
            <a:ext cx="422656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Earth’s oceans which cover nearly three-fourths of the planet.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48" y="2706057"/>
            <a:ext cx="629990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the interactions of the organisms and their surroundings.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09" y="219205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Light"/>
                <a:cs typeface="Helvetica Light"/>
              </a:rPr>
              <a:t>What are Earth’s systems</a:t>
            </a:r>
            <a:r>
              <a:rPr lang="en-US" dirty="0" smtClean="0">
                <a:latin typeface="Helvetica Light"/>
                <a:cs typeface="Helvetica Light"/>
              </a:rPr>
              <a:t>?</a:t>
            </a:r>
          </a:p>
          <a:p>
            <a:r>
              <a:rPr lang="en-US" dirty="0">
                <a:latin typeface="Helvetica Light"/>
                <a:cs typeface="Helvetica Light"/>
              </a:rPr>
              <a:t>What are the relationships among Earth’s systems?</a:t>
            </a:r>
          </a:p>
          <a:p>
            <a:endParaRPr lang="en-US" dirty="0">
              <a:latin typeface="Helvetica Light"/>
              <a:cs typeface="Helvetica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9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1024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1 - The Nature of Science</vt:lpstr>
      <vt:lpstr>Section 1 - Essential Question</vt:lpstr>
      <vt:lpstr>Section 1 – Earth Science</vt:lpstr>
      <vt:lpstr>Astronomy</vt:lpstr>
      <vt:lpstr>Meteorology</vt:lpstr>
      <vt:lpstr>Geology</vt:lpstr>
      <vt:lpstr>Oceanography</vt:lpstr>
      <vt:lpstr>Environmental Science</vt:lpstr>
      <vt:lpstr>Essential Question</vt:lpstr>
      <vt:lpstr>Earth’s Systems</vt:lpstr>
      <vt:lpstr>PowerPoint Presentation</vt:lpstr>
      <vt:lpstr>PowerPoint Presentation</vt:lpstr>
      <vt:lpstr>PowerPoint Presentation</vt:lpstr>
      <vt:lpstr>Essential Question</vt:lpstr>
      <vt:lpstr>Technology</vt:lpstr>
      <vt:lpstr>Section 2 – Methods of Scientists</vt:lpstr>
      <vt:lpstr>Section 2 - Essential Questions</vt:lpstr>
      <vt:lpstr>Independent and Dependent Variables</vt:lpstr>
      <vt:lpstr>Measurement</vt:lpstr>
      <vt:lpstr>Length</vt:lpstr>
      <vt:lpstr>Mass</vt:lpstr>
      <vt:lpstr>PowerPoint Presentation</vt:lpstr>
      <vt:lpstr>Weight</vt:lpstr>
      <vt:lpstr>Area and Volume</vt:lpstr>
      <vt:lpstr>Area</vt:lpstr>
      <vt:lpstr>Volume of Regular Object</vt:lpstr>
      <vt:lpstr>Volume of Irregular Object</vt:lpstr>
      <vt:lpstr>Density</vt:lpstr>
      <vt:lpstr>Gas vs Liquid vs Solid</vt:lpstr>
      <vt:lpstr>Time</vt:lpstr>
      <vt:lpstr>Temperature</vt:lpstr>
      <vt:lpstr>PowerPoint Presentation</vt:lpstr>
      <vt:lpstr>Scientific Notation</vt:lpstr>
      <vt:lpstr>PowerPoint Presentation</vt:lpstr>
      <vt:lpstr>Section 3 – Communication in Science</vt:lpstr>
      <vt:lpstr>Communicating Results</vt:lpstr>
      <vt:lpstr>Theories and Laws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137</cp:revision>
  <cp:lastPrinted>2013-07-12T13:26:11Z</cp:lastPrinted>
  <dcterms:created xsi:type="dcterms:W3CDTF">2013-07-09T14:24:31Z</dcterms:created>
  <dcterms:modified xsi:type="dcterms:W3CDTF">2017-05-27T00:13:43Z</dcterms:modified>
</cp:coreProperties>
</file>